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rimo" panose="020B0604020202020204" charset="0"/>
      <p:regular r:id="rId15"/>
    </p:embeddedFont>
    <p:embeddedFont>
      <p:font typeface="Arimo Bold" panose="020B060402020202020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20B0604020202020204" charset="0"/>
      <p:regular r:id="rId18"/>
    </p:embeddedFont>
    <p:embeddedFont>
      <p:font typeface="Poppins Italic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23.jpe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jpeg>
</file>

<file path=ppt/media/image35.png>
</file>

<file path=ppt/media/image36.jpeg>
</file>

<file path=ppt/media/image37.jpeg>
</file>

<file path=ppt/media/image38.jpe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jpeg>
</file>

<file path=ppt/media/image46.jpeg>
</file>

<file path=ppt/media/image47.png>
</file>

<file path=ppt/media/image48.svg>
</file>

<file path=ppt/media/image49.jpeg>
</file>

<file path=ppt/media/image5.png>
</file>

<file path=ppt/media/image50.png>
</file>

<file path=ppt/media/image51.svg>
</file>

<file path=ppt/media/image52.jpe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hyperlink" Target="https://redresscompliance.com/wp-content/uploads/2024/08/The-Role-of-AI-in-Modern-Traffic-Management.webp" TargetMode="External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41.png"/><Relationship Id="rId12" Type="http://schemas.openxmlformats.org/officeDocument/2006/relationships/image" Target="../media/image4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svg"/><Relationship Id="rId11" Type="http://schemas.openxmlformats.org/officeDocument/2006/relationships/image" Target="../media/image43.png"/><Relationship Id="rId5" Type="http://schemas.openxmlformats.org/officeDocument/2006/relationships/image" Target="../media/image39.png"/><Relationship Id="rId10" Type="http://schemas.openxmlformats.org/officeDocument/2006/relationships/image" Target="../media/image9.svg"/><Relationship Id="rId4" Type="http://schemas.openxmlformats.org/officeDocument/2006/relationships/image" Target="../media/image38.jpeg"/><Relationship Id="rId9" Type="http://schemas.openxmlformats.org/officeDocument/2006/relationships/image" Target="../media/image8.png"/><Relationship Id="rId1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6.jpeg"/><Relationship Id="rId4" Type="http://schemas.openxmlformats.org/officeDocument/2006/relationships/image" Target="../media/image45.jpeg"/><Relationship Id="rId9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eg"/><Relationship Id="rId13" Type="http://schemas.openxmlformats.org/officeDocument/2006/relationships/image" Target="../media/image4.svg"/><Relationship Id="rId3" Type="http://schemas.openxmlformats.org/officeDocument/2006/relationships/image" Target="../media/image2.svg"/><Relationship Id="rId7" Type="http://schemas.openxmlformats.org/officeDocument/2006/relationships/image" Target="../media/image48.svg"/><Relationship Id="rId12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11" Type="http://schemas.openxmlformats.org/officeDocument/2006/relationships/image" Target="../media/image52.jpeg"/><Relationship Id="rId5" Type="http://schemas.openxmlformats.org/officeDocument/2006/relationships/image" Target="../media/image9.svg"/><Relationship Id="rId10" Type="http://schemas.openxmlformats.org/officeDocument/2006/relationships/image" Target="../media/image51.svg"/><Relationship Id="rId4" Type="http://schemas.openxmlformats.org/officeDocument/2006/relationships/image" Target="../media/image8.png"/><Relationship Id="rId9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2.svg"/><Relationship Id="rId7" Type="http://schemas.openxmlformats.org/officeDocument/2006/relationships/image" Target="../media/image13.jpeg"/><Relationship Id="rId12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11" Type="http://schemas.openxmlformats.org/officeDocument/2006/relationships/image" Target="../media/image3.png"/><Relationship Id="rId5" Type="http://schemas.openxmlformats.org/officeDocument/2006/relationships/image" Target="../media/image11.svg"/><Relationship Id="rId10" Type="http://schemas.openxmlformats.org/officeDocument/2006/relationships/image" Target="../media/image9.svg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8.jpeg"/><Relationship Id="rId4" Type="http://schemas.openxmlformats.org/officeDocument/2006/relationships/image" Target="../media/image19.jpeg"/><Relationship Id="rId9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2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11" Type="http://schemas.openxmlformats.org/officeDocument/2006/relationships/image" Target="../media/image4.svg"/><Relationship Id="rId5" Type="http://schemas.openxmlformats.org/officeDocument/2006/relationships/image" Target="../media/image21.png"/><Relationship Id="rId10" Type="http://schemas.openxmlformats.org/officeDocument/2006/relationships/image" Target="../media/image3.png"/><Relationship Id="rId4" Type="http://schemas.openxmlformats.org/officeDocument/2006/relationships/image" Target="../media/image20.jpeg"/><Relationship Id="rId9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31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12" Type="http://schemas.openxmlformats.org/officeDocument/2006/relationships/image" Target="../media/image30.svg"/><Relationship Id="rId2" Type="http://schemas.openxmlformats.org/officeDocument/2006/relationships/image" Target="../media/image1.png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11" Type="http://schemas.openxmlformats.org/officeDocument/2006/relationships/image" Target="../media/image29.png"/><Relationship Id="rId5" Type="http://schemas.openxmlformats.org/officeDocument/2006/relationships/image" Target="../media/image25.png"/><Relationship Id="rId15" Type="http://schemas.openxmlformats.org/officeDocument/2006/relationships/image" Target="../media/image3.png"/><Relationship Id="rId10" Type="http://schemas.openxmlformats.org/officeDocument/2006/relationships/image" Target="../media/image28.svg"/><Relationship Id="rId4" Type="http://schemas.openxmlformats.org/officeDocument/2006/relationships/image" Target="../media/image18.jpeg"/><Relationship Id="rId9" Type="http://schemas.openxmlformats.org/officeDocument/2006/relationships/image" Target="../media/image27.png"/><Relationship Id="rId14" Type="http://schemas.openxmlformats.org/officeDocument/2006/relationships/image" Target="../media/image3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2.svg"/><Relationship Id="rId7" Type="http://schemas.openxmlformats.org/officeDocument/2006/relationships/image" Target="../media/image36.jpeg"/><Relationship Id="rId12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3.png"/><Relationship Id="rId5" Type="http://schemas.openxmlformats.org/officeDocument/2006/relationships/image" Target="../media/image34.jpeg"/><Relationship Id="rId10" Type="http://schemas.openxmlformats.org/officeDocument/2006/relationships/image" Target="../media/image9.svg"/><Relationship Id="rId4" Type="http://schemas.openxmlformats.org/officeDocument/2006/relationships/image" Target="../media/image3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sp>
        <p:nvSpPr>
          <p:cNvPr id="3" name="Freeform 3">
            <a:hlinkClick r:id="rId4" tooltip="https://redresscompliance.com/wp-content/uploads/2024/08/The-Role-of-AI-in-Modern-Traffic-Management.webp"/>
          </p:cNvPr>
          <p:cNvSpPr/>
          <p:nvPr/>
        </p:nvSpPr>
        <p:spPr>
          <a:xfrm>
            <a:off x="-428625" y="-813157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7" b="-3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65245" y="2828181"/>
            <a:ext cx="5264342" cy="5264342"/>
          </a:xfrm>
          <a:custGeom>
            <a:avLst/>
            <a:gdLst/>
            <a:ahLst/>
            <a:cxnLst/>
            <a:rect l="l" t="t" r="r" b="b"/>
            <a:pathLst>
              <a:path w="5264342" h="5264342">
                <a:moveTo>
                  <a:pt x="0" y="0"/>
                </a:moveTo>
                <a:lnTo>
                  <a:pt x="5264342" y="0"/>
                </a:lnTo>
                <a:lnTo>
                  <a:pt x="5264342" y="5264342"/>
                </a:lnTo>
                <a:lnTo>
                  <a:pt x="0" y="52643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081186" y="3341773"/>
            <a:ext cx="9313263" cy="2295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98"/>
              </a:lnSpc>
            </a:pPr>
            <a:r>
              <a:rPr lang="en-US" sz="5512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🏋️Gym Recommendation System using Machine Learning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2102892" y="2946039"/>
            <a:ext cx="9272016" cy="8229600"/>
            <a:chOff x="0" y="0"/>
            <a:chExt cx="12362688" cy="1097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362688" cy="10972800"/>
            </a:xfrm>
            <a:custGeom>
              <a:avLst/>
              <a:gdLst/>
              <a:ahLst/>
              <a:cxnLst/>
              <a:rect l="l" t="t" r="r" b="b"/>
              <a:pathLst>
                <a:path w="12362688" h="10972800">
                  <a:moveTo>
                    <a:pt x="0" y="0"/>
                  </a:moveTo>
                  <a:lnTo>
                    <a:pt x="12362688" y="0"/>
                  </a:lnTo>
                  <a:lnTo>
                    <a:pt x="12362688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5479503" y="7662446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895984" y="2708968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488342" y="2405681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081186" y="5752251"/>
            <a:ext cx="9840715" cy="1051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8"/>
              </a:lnSpc>
            </a:pPr>
            <a:r>
              <a:rPr lang="en-US" sz="2499" spc="759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A Personalized Fitness &amp; Equipment Recommendation Platform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81186" y="6927489"/>
            <a:ext cx="9840715" cy="1574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8"/>
              </a:lnSpc>
            </a:pPr>
            <a:r>
              <a:rPr lang="en-US" sz="2499" u="sng" spc="759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  <a:hlinkClick r:id="rId4" tooltip="https://redresscompliance.com/wp-content/uploads/2024/08/The-Role-of-AI-in-Modern-Traffic-Management.webp"/>
              </a:rPr>
              <a:t>COURSE : ARTIFICIAL INTELLIGENCE</a:t>
            </a:r>
          </a:p>
          <a:p>
            <a:pPr algn="l">
              <a:lnSpc>
                <a:spcPts val="4248"/>
              </a:lnSpc>
            </a:pPr>
            <a:r>
              <a:rPr lang="en-US" sz="2499" u="sng" spc="759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  <a:hlinkClick r:id="rId4" tooltip="https://redresscompliance.com/wp-content/uploads/2024/08/The-Role-of-AI-in-Modern-Traffic-Management.webp"/>
              </a:rPr>
              <a:t>COURSE CODE : CSE 3812</a:t>
            </a:r>
          </a:p>
          <a:p>
            <a:pPr algn="l">
              <a:lnSpc>
                <a:spcPts val="4248"/>
              </a:lnSpc>
            </a:pPr>
            <a:r>
              <a:rPr lang="en-US" sz="2499" u="sng" spc="759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  <a:hlinkClick r:id="rId4" tooltip="https://redresscompliance.com/wp-content/uploads/2024/08/The-Role-of-AI-in-Modern-Traffic-Management.webp"/>
              </a:rPr>
              <a:t>DATE : //2025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5118" y="1816807"/>
            <a:ext cx="11605633" cy="119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60"/>
              </a:lnSpc>
            </a:pPr>
            <a:r>
              <a:rPr lang="en-US" sz="8000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🔎Sample Prediction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4164492" y="3662754"/>
            <a:ext cx="3952494" cy="3952494"/>
            <a:chOff x="0" y="0"/>
            <a:chExt cx="5269992" cy="52699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269992" cy="5269992"/>
            </a:xfrm>
            <a:custGeom>
              <a:avLst/>
              <a:gdLst/>
              <a:ahLst/>
              <a:cxnLst/>
              <a:rect l="l" t="t" r="r" b="b"/>
              <a:pathLst>
                <a:path w="5269992" h="5269992">
                  <a:moveTo>
                    <a:pt x="4216019" y="5269992"/>
                  </a:moveTo>
                  <a:lnTo>
                    <a:pt x="1053973" y="5269992"/>
                  </a:lnTo>
                  <a:cubicBezTo>
                    <a:pt x="472186" y="5269992"/>
                    <a:pt x="0" y="4797806"/>
                    <a:pt x="0" y="4216019"/>
                  </a:cubicBezTo>
                  <a:lnTo>
                    <a:pt x="0" y="1053973"/>
                  </a:lnTo>
                  <a:cubicBezTo>
                    <a:pt x="0" y="472186"/>
                    <a:pt x="472186" y="0"/>
                    <a:pt x="1053973" y="0"/>
                  </a:cubicBezTo>
                  <a:lnTo>
                    <a:pt x="4216019" y="0"/>
                  </a:lnTo>
                  <a:cubicBezTo>
                    <a:pt x="4797806" y="0"/>
                    <a:pt x="5269992" y="472186"/>
                    <a:pt x="5269992" y="1053973"/>
                  </a:cubicBezTo>
                  <a:lnTo>
                    <a:pt x="5269992" y="4216019"/>
                  </a:lnTo>
                  <a:cubicBezTo>
                    <a:pt x="5269992" y="4797806"/>
                    <a:pt x="4797806" y="5269992"/>
                    <a:pt x="4216019" y="5269992"/>
                  </a:cubicBezTo>
                  <a:close/>
                </a:path>
              </a:pathLst>
            </a:custGeom>
            <a:blipFill>
              <a:blip r:embed="rId4"/>
              <a:stretch>
                <a:fillRect l="-38815" r="-38815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102132" y="3011456"/>
            <a:ext cx="13940335" cy="6987687"/>
          </a:xfrm>
          <a:custGeom>
            <a:avLst/>
            <a:gdLst/>
            <a:ahLst/>
            <a:cxnLst/>
            <a:rect l="l" t="t" r="r" b="b"/>
            <a:pathLst>
              <a:path w="13940335" h="6987687">
                <a:moveTo>
                  <a:pt x="0" y="0"/>
                </a:moveTo>
                <a:lnTo>
                  <a:pt x="13940335" y="0"/>
                </a:lnTo>
                <a:lnTo>
                  <a:pt x="13940335" y="6987687"/>
                </a:lnTo>
                <a:lnTo>
                  <a:pt x="0" y="69876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0" b="-1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84955" y="6160786"/>
            <a:ext cx="1014477" cy="1014477"/>
          </a:xfrm>
          <a:custGeom>
            <a:avLst/>
            <a:gdLst/>
            <a:ahLst/>
            <a:cxnLst/>
            <a:rect l="l" t="t" r="r" b="b"/>
            <a:pathLst>
              <a:path w="1014477" h="1014477">
                <a:moveTo>
                  <a:pt x="0" y="0"/>
                </a:moveTo>
                <a:lnTo>
                  <a:pt x="1014477" y="0"/>
                </a:lnTo>
                <a:lnTo>
                  <a:pt x="1014477" y="1014477"/>
                </a:lnTo>
                <a:lnTo>
                  <a:pt x="0" y="101447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116273" y="1551714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011410" y="1943405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381630" y="8135316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84955" y="3476328"/>
            <a:ext cx="1087490" cy="1087490"/>
          </a:xfrm>
          <a:custGeom>
            <a:avLst/>
            <a:gdLst/>
            <a:ahLst/>
            <a:cxnLst/>
            <a:rect l="l" t="t" r="r" b="b"/>
            <a:pathLst>
              <a:path w="1087490" h="1087490">
                <a:moveTo>
                  <a:pt x="0" y="0"/>
                </a:moveTo>
                <a:lnTo>
                  <a:pt x="1087490" y="0"/>
                </a:lnTo>
                <a:lnTo>
                  <a:pt x="1087490" y="1087490"/>
                </a:lnTo>
                <a:lnTo>
                  <a:pt x="0" y="108749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72445" y="4032421"/>
            <a:ext cx="7571555" cy="2472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0581" lvl="3" indent="-200145" algn="just">
              <a:lnSpc>
                <a:spcPts val="4984"/>
              </a:lnSpc>
              <a:buFont typeface="Arial"/>
              <a:buChar char="￭"/>
            </a:pPr>
            <a:r>
              <a:rPr lang="en-US" sz="293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Age: 30, Weight: 70kg, Height: 1.75m</a:t>
            </a:r>
          </a:p>
          <a:p>
            <a:pPr marL="800581" lvl="3" indent="-200145" algn="just">
              <a:lnSpc>
                <a:spcPts val="4984"/>
              </a:lnSpc>
              <a:buFont typeface="Arial"/>
              <a:buChar char="￭"/>
            </a:pPr>
            <a:r>
              <a:rPr lang="en-US" sz="293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Goal: Weight Loss, Type: Cardio</a:t>
            </a:r>
          </a:p>
          <a:p>
            <a:pPr marL="800737" lvl="3" indent="-200184" algn="just">
              <a:lnSpc>
                <a:spcPts val="4985"/>
              </a:lnSpc>
              <a:buFont typeface="Arial"/>
              <a:buChar char="￭"/>
            </a:pPr>
            <a:r>
              <a:rPr lang="en-US" sz="293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No Hypertension or Diabetes</a:t>
            </a:r>
          </a:p>
          <a:p>
            <a:pPr algn="just">
              <a:lnSpc>
                <a:spcPts val="4985"/>
              </a:lnSpc>
            </a:pPr>
            <a:endParaRPr lang="en-US" sz="2931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98477" y="6959871"/>
            <a:ext cx="8661842" cy="2483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3832" lvl="1" indent="-316916" algn="just">
              <a:lnSpc>
                <a:spcPts val="4990"/>
              </a:lnSpc>
              <a:buFont typeface="Arial"/>
              <a:buChar char="•"/>
            </a:pPr>
            <a:r>
              <a:rPr lang="en-US" sz="2935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Exercises: Running, Jump Rope</a:t>
            </a:r>
          </a:p>
          <a:p>
            <a:pPr marL="633832" lvl="1" indent="-316916" algn="just">
              <a:lnSpc>
                <a:spcPts val="4990"/>
              </a:lnSpc>
              <a:buFont typeface="Arial"/>
              <a:buChar char="•"/>
            </a:pPr>
            <a:r>
              <a:rPr lang="en-US" sz="2935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Equipment: Treadmill, Resistance Bands</a:t>
            </a:r>
          </a:p>
          <a:p>
            <a:pPr marL="633832" lvl="1" indent="-316916" algn="just">
              <a:lnSpc>
                <a:spcPts val="4992"/>
              </a:lnSpc>
              <a:buFont typeface="Arial"/>
              <a:buChar char="•"/>
            </a:pPr>
            <a:r>
              <a:rPr lang="en-US" sz="2935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BMI: 22.9 → Normal</a:t>
            </a:r>
          </a:p>
          <a:p>
            <a:pPr algn="just">
              <a:lnSpc>
                <a:spcPts val="4992"/>
              </a:lnSpc>
            </a:pPr>
            <a:endParaRPr lang="en-US" sz="2935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102672" y="3599081"/>
            <a:ext cx="5347840" cy="420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74"/>
              </a:lnSpc>
            </a:pPr>
            <a:r>
              <a:rPr lang="en-US" sz="2339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Input Example: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02672" y="6217076"/>
            <a:ext cx="3204147" cy="450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6"/>
              </a:lnSpc>
            </a:pPr>
            <a:r>
              <a:rPr lang="en-US" sz="2519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Output:</a:t>
            </a:r>
          </a:p>
        </p:txBody>
      </p:sp>
      <p:sp>
        <p:nvSpPr>
          <p:cNvPr id="18" name="Freeform 18"/>
          <p:cNvSpPr/>
          <p:nvPr/>
        </p:nvSpPr>
        <p:spPr>
          <a:xfrm>
            <a:off x="-428625" y="-84836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124146" y="5408777"/>
            <a:ext cx="6526435" cy="2610612"/>
            <a:chOff x="0" y="0"/>
            <a:chExt cx="8701913" cy="34808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701913" cy="3480816"/>
            </a:xfrm>
            <a:custGeom>
              <a:avLst/>
              <a:gdLst/>
              <a:ahLst/>
              <a:cxnLst/>
              <a:rect l="l" t="t" r="r" b="b"/>
              <a:pathLst>
                <a:path w="8701913" h="3480816">
                  <a:moveTo>
                    <a:pt x="0" y="2958719"/>
                  </a:moveTo>
                  <a:lnTo>
                    <a:pt x="0" y="522097"/>
                  </a:lnTo>
                  <a:cubicBezTo>
                    <a:pt x="0" y="233172"/>
                    <a:pt x="233172" y="0"/>
                    <a:pt x="522097" y="0"/>
                  </a:cubicBezTo>
                  <a:lnTo>
                    <a:pt x="8179816" y="0"/>
                  </a:lnTo>
                  <a:cubicBezTo>
                    <a:pt x="8468741" y="0"/>
                    <a:pt x="8701913" y="233172"/>
                    <a:pt x="8701913" y="522097"/>
                  </a:cubicBezTo>
                  <a:lnTo>
                    <a:pt x="8701913" y="2958719"/>
                  </a:lnTo>
                  <a:cubicBezTo>
                    <a:pt x="8701913" y="3247644"/>
                    <a:pt x="8468741" y="3480816"/>
                    <a:pt x="8179816" y="3480816"/>
                  </a:cubicBezTo>
                  <a:lnTo>
                    <a:pt x="522097" y="3480816"/>
                  </a:lnTo>
                  <a:cubicBezTo>
                    <a:pt x="233172" y="3480816"/>
                    <a:pt x="0" y="3247517"/>
                    <a:pt x="0" y="2958719"/>
                  </a:cubicBezTo>
                  <a:close/>
                </a:path>
              </a:pathLst>
            </a:custGeom>
            <a:blipFill>
              <a:blip r:embed="rId4"/>
              <a:stretch>
                <a:fillRect t="-33332" b="-33332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81949" y="8572215"/>
            <a:ext cx="346022" cy="107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11</a:t>
            </a:r>
          </a:p>
          <a:p>
            <a:pPr algn="ctr">
              <a:lnSpc>
                <a:spcPts val="3400"/>
              </a:lnSpc>
            </a:pPr>
            <a:endParaRPr lang="en-US" sz="2000">
              <a:solidFill>
                <a:srgbClr val="EEF0E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2035948"/>
            <a:ext cx="9129584" cy="1069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2"/>
              </a:lnSpc>
            </a:pPr>
            <a:r>
              <a:rPr lang="en-US" sz="7106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📦 Saved Artifacts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641890"/>
            <a:ext cx="10390909" cy="3348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467" lvl="1" indent="-337733" algn="just">
              <a:lnSpc>
                <a:spcPts val="5319"/>
              </a:lnSpc>
              <a:buFont typeface="Arial"/>
              <a:buChar char="•"/>
            </a:pPr>
            <a:r>
              <a:rPr lang="en-US" sz="3128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.pkl files for model and encoders</a:t>
            </a:r>
          </a:p>
          <a:p>
            <a:pPr marL="675466" lvl="1" indent="-337733" algn="just">
              <a:lnSpc>
                <a:spcPts val="5318"/>
              </a:lnSpc>
              <a:buFont typeface="Arial"/>
              <a:buChar char="•"/>
            </a:pPr>
            <a:r>
              <a:rPr lang="en-US" sz="3128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Encoded mappings for exercises and equipment</a:t>
            </a:r>
          </a:p>
          <a:p>
            <a:pPr marL="675466" lvl="1" indent="-337733" algn="just">
              <a:lnSpc>
                <a:spcPts val="5318"/>
              </a:lnSpc>
              <a:buFont typeface="Arial"/>
              <a:buChar char="•"/>
            </a:pPr>
            <a:r>
              <a:rPr lang="en-US" sz="3128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Preprocessed test dataset (Preprocessed_Data.xlsx)</a:t>
            </a:r>
          </a:p>
          <a:p>
            <a:pPr algn="just">
              <a:lnSpc>
                <a:spcPts val="5319"/>
              </a:lnSpc>
            </a:pPr>
            <a:r>
              <a:rPr lang="en-US" sz="3128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🔐 Easily reload for fast inference and updates</a:t>
            </a:r>
          </a:p>
          <a:p>
            <a:pPr marL="854505" lvl="3" indent="-213626" algn="just">
              <a:lnSpc>
                <a:spcPts val="5319"/>
              </a:lnSpc>
            </a:pPr>
            <a:endParaRPr lang="en-US" sz="3128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1004633" y="2649352"/>
            <a:ext cx="5646039" cy="2258473"/>
            <a:chOff x="0" y="0"/>
            <a:chExt cx="7528052" cy="301129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528052" cy="3011297"/>
            </a:xfrm>
            <a:custGeom>
              <a:avLst/>
              <a:gdLst/>
              <a:ahLst/>
              <a:cxnLst/>
              <a:rect l="l" t="t" r="r" b="b"/>
              <a:pathLst>
                <a:path w="7528052" h="3011297">
                  <a:moveTo>
                    <a:pt x="0" y="2559558"/>
                  </a:moveTo>
                  <a:lnTo>
                    <a:pt x="0" y="451739"/>
                  </a:lnTo>
                  <a:cubicBezTo>
                    <a:pt x="0" y="201803"/>
                    <a:pt x="201803" y="0"/>
                    <a:pt x="451739" y="0"/>
                  </a:cubicBezTo>
                  <a:lnTo>
                    <a:pt x="7076313" y="0"/>
                  </a:lnTo>
                  <a:cubicBezTo>
                    <a:pt x="7326249" y="0"/>
                    <a:pt x="7528052" y="201803"/>
                    <a:pt x="7528052" y="451739"/>
                  </a:cubicBezTo>
                  <a:lnTo>
                    <a:pt x="7528052" y="2559558"/>
                  </a:lnTo>
                  <a:cubicBezTo>
                    <a:pt x="7528052" y="2809494"/>
                    <a:pt x="7326249" y="3011297"/>
                    <a:pt x="7076313" y="3011297"/>
                  </a:cubicBezTo>
                  <a:lnTo>
                    <a:pt x="451739" y="3011297"/>
                  </a:lnTo>
                  <a:cubicBezTo>
                    <a:pt x="201803" y="3011170"/>
                    <a:pt x="0" y="2809494"/>
                    <a:pt x="0" y="2559558"/>
                  </a:cubicBezTo>
                  <a:close/>
                </a:path>
              </a:pathLst>
            </a:custGeom>
            <a:blipFill>
              <a:blip r:embed="rId5"/>
              <a:stretch>
                <a:fillRect t="-12498" b="-12498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5479503" y="7662446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894849" y="4238445"/>
            <a:ext cx="557492" cy="557492"/>
          </a:xfrm>
          <a:custGeom>
            <a:avLst/>
            <a:gdLst/>
            <a:ahLst/>
            <a:cxnLst/>
            <a:rect l="l" t="t" r="r" b="b"/>
            <a:pathLst>
              <a:path w="557492" h="557492">
                <a:moveTo>
                  <a:pt x="0" y="0"/>
                </a:moveTo>
                <a:lnTo>
                  <a:pt x="557492" y="0"/>
                </a:lnTo>
                <a:lnTo>
                  <a:pt x="557492" y="557492"/>
                </a:lnTo>
                <a:lnTo>
                  <a:pt x="0" y="5574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250362" y="2009754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428625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75927" y="2997891"/>
            <a:ext cx="7601870" cy="71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05"/>
              </a:lnSpc>
            </a:pPr>
            <a:r>
              <a:rPr lang="en-US" sz="4770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🚀Future Scope</a:t>
            </a:r>
          </a:p>
        </p:txBody>
      </p:sp>
      <p:sp>
        <p:nvSpPr>
          <p:cNvPr id="4" name="Freeform 4"/>
          <p:cNvSpPr/>
          <p:nvPr/>
        </p:nvSpPr>
        <p:spPr>
          <a:xfrm>
            <a:off x="10365710" y="5913586"/>
            <a:ext cx="1347888" cy="1347888"/>
          </a:xfrm>
          <a:custGeom>
            <a:avLst/>
            <a:gdLst/>
            <a:ahLst/>
            <a:cxnLst/>
            <a:rect l="l" t="t" r="r" b="b"/>
            <a:pathLst>
              <a:path w="1347888" h="1347888">
                <a:moveTo>
                  <a:pt x="0" y="0"/>
                </a:moveTo>
                <a:lnTo>
                  <a:pt x="1347888" y="0"/>
                </a:lnTo>
                <a:lnTo>
                  <a:pt x="1347888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44000" y="2474316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88342" y="2405681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987125" y="2503246"/>
            <a:ext cx="2862665" cy="5845391"/>
          </a:xfrm>
          <a:custGeom>
            <a:avLst/>
            <a:gdLst/>
            <a:ahLst/>
            <a:cxnLst/>
            <a:rect l="l" t="t" r="r" b="b"/>
            <a:pathLst>
              <a:path w="2862665" h="5845391">
                <a:moveTo>
                  <a:pt x="0" y="0"/>
                </a:moveTo>
                <a:lnTo>
                  <a:pt x="2862665" y="0"/>
                </a:lnTo>
                <a:lnTo>
                  <a:pt x="2862665" y="5845391"/>
                </a:lnTo>
                <a:lnTo>
                  <a:pt x="0" y="5845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50" r="-50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5137563" y="2652238"/>
            <a:ext cx="2564702" cy="5554694"/>
            <a:chOff x="0" y="0"/>
            <a:chExt cx="3419602" cy="740625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419602" cy="7406259"/>
            </a:xfrm>
            <a:custGeom>
              <a:avLst/>
              <a:gdLst/>
              <a:ahLst/>
              <a:cxnLst/>
              <a:rect l="l" t="t" r="r" b="b"/>
              <a:pathLst>
                <a:path w="3419602" h="7406259">
                  <a:moveTo>
                    <a:pt x="3099435" y="0"/>
                  </a:moveTo>
                  <a:lnTo>
                    <a:pt x="2686685" y="0"/>
                  </a:lnTo>
                  <a:lnTo>
                    <a:pt x="2686685" y="86741"/>
                  </a:lnTo>
                  <a:cubicBezTo>
                    <a:pt x="2686685" y="185166"/>
                    <a:pt x="2605659" y="266065"/>
                    <a:pt x="2507361" y="266065"/>
                  </a:cubicBezTo>
                  <a:lnTo>
                    <a:pt x="914146" y="266065"/>
                  </a:lnTo>
                  <a:cubicBezTo>
                    <a:pt x="815721" y="266065"/>
                    <a:pt x="734822" y="185039"/>
                    <a:pt x="734822" y="86741"/>
                  </a:cubicBezTo>
                  <a:lnTo>
                    <a:pt x="734822" y="0"/>
                  </a:lnTo>
                  <a:lnTo>
                    <a:pt x="318262" y="0"/>
                  </a:lnTo>
                  <a:cubicBezTo>
                    <a:pt x="142748" y="0"/>
                    <a:pt x="0" y="142748"/>
                    <a:pt x="0" y="318262"/>
                  </a:cubicBezTo>
                  <a:lnTo>
                    <a:pt x="0" y="7087997"/>
                  </a:lnTo>
                  <a:cubicBezTo>
                    <a:pt x="0" y="7263511"/>
                    <a:pt x="142748" y="7406259"/>
                    <a:pt x="318262" y="7406259"/>
                  </a:cubicBezTo>
                  <a:lnTo>
                    <a:pt x="3099435" y="7406259"/>
                  </a:lnTo>
                  <a:cubicBezTo>
                    <a:pt x="3274949" y="7406259"/>
                    <a:pt x="3417697" y="7263511"/>
                    <a:pt x="3417697" y="7087997"/>
                  </a:cubicBezTo>
                  <a:lnTo>
                    <a:pt x="3417697" y="318262"/>
                  </a:lnTo>
                  <a:cubicBezTo>
                    <a:pt x="3419602" y="142748"/>
                    <a:pt x="3276854" y="0"/>
                    <a:pt x="3099435" y="0"/>
                  </a:cubicBezTo>
                  <a:close/>
                </a:path>
              </a:pathLst>
            </a:custGeom>
            <a:blipFill>
              <a:blip r:embed="rId8"/>
              <a:stretch>
                <a:fillRect l="-112426" r="-11248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6203649" y="2699973"/>
            <a:ext cx="396336" cy="49149"/>
            <a:chOff x="0" y="0"/>
            <a:chExt cx="528448" cy="6553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8447" cy="65532"/>
            </a:xfrm>
            <a:custGeom>
              <a:avLst/>
              <a:gdLst/>
              <a:ahLst/>
              <a:cxnLst/>
              <a:rect l="l" t="t" r="r" b="b"/>
              <a:pathLst>
                <a:path w="528447" h="65532">
                  <a:moveTo>
                    <a:pt x="495681" y="0"/>
                  </a:moveTo>
                  <a:lnTo>
                    <a:pt x="32766" y="0"/>
                  </a:lnTo>
                  <a:cubicBezTo>
                    <a:pt x="15367" y="0"/>
                    <a:pt x="0" y="13462"/>
                    <a:pt x="0" y="32766"/>
                  </a:cubicBezTo>
                  <a:cubicBezTo>
                    <a:pt x="0" y="52070"/>
                    <a:pt x="15367" y="65532"/>
                    <a:pt x="32766" y="65532"/>
                  </a:cubicBezTo>
                  <a:lnTo>
                    <a:pt x="495681" y="65532"/>
                  </a:lnTo>
                  <a:cubicBezTo>
                    <a:pt x="513080" y="65532"/>
                    <a:pt x="528447" y="52070"/>
                    <a:pt x="528447" y="32766"/>
                  </a:cubicBezTo>
                  <a:cubicBezTo>
                    <a:pt x="528447" y="13462"/>
                    <a:pt x="513080" y="0"/>
                    <a:pt x="495681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724057" y="2688343"/>
            <a:ext cx="75819" cy="72485"/>
            <a:chOff x="0" y="0"/>
            <a:chExt cx="101092" cy="96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1092" cy="96647"/>
            </a:xfrm>
            <a:custGeom>
              <a:avLst/>
              <a:gdLst/>
              <a:ahLst/>
              <a:cxnLst/>
              <a:rect l="l" t="t" r="r" b="b"/>
              <a:pathLst>
                <a:path w="101092" h="96647">
                  <a:moveTo>
                    <a:pt x="50546" y="127"/>
                  </a:moveTo>
                  <a:cubicBezTo>
                    <a:pt x="33274" y="0"/>
                    <a:pt x="17272" y="9144"/>
                    <a:pt x="8636" y="24130"/>
                  </a:cubicBezTo>
                  <a:cubicBezTo>
                    <a:pt x="0" y="39116"/>
                    <a:pt x="0" y="57531"/>
                    <a:pt x="8636" y="72517"/>
                  </a:cubicBezTo>
                  <a:cubicBezTo>
                    <a:pt x="17272" y="87503"/>
                    <a:pt x="33274" y="96647"/>
                    <a:pt x="50546" y="96520"/>
                  </a:cubicBezTo>
                  <a:cubicBezTo>
                    <a:pt x="67818" y="96647"/>
                    <a:pt x="83820" y="87376"/>
                    <a:pt x="92456" y="72517"/>
                  </a:cubicBezTo>
                  <a:cubicBezTo>
                    <a:pt x="101092" y="57658"/>
                    <a:pt x="101092" y="39116"/>
                    <a:pt x="92456" y="24130"/>
                  </a:cubicBezTo>
                  <a:cubicBezTo>
                    <a:pt x="83820" y="9144"/>
                    <a:pt x="67818" y="0"/>
                    <a:pt x="50546" y="127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4926371" y="3255437"/>
            <a:ext cx="31813" cy="242982"/>
            <a:chOff x="0" y="0"/>
            <a:chExt cx="42418" cy="32397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418" cy="323977"/>
            </a:xfrm>
            <a:custGeom>
              <a:avLst/>
              <a:gdLst/>
              <a:ahLst/>
              <a:cxnLst/>
              <a:rect l="l" t="t" r="r" b="b"/>
              <a:pathLst>
                <a:path w="42418" h="323977">
                  <a:moveTo>
                    <a:pt x="0" y="40513"/>
                  </a:moveTo>
                  <a:lnTo>
                    <a:pt x="0" y="281559"/>
                  </a:lnTo>
                  <a:cubicBezTo>
                    <a:pt x="0" y="304673"/>
                    <a:pt x="19304" y="323977"/>
                    <a:pt x="42418" y="323977"/>
                  </a:cubicBezTo>
                  <a:lnTo>
                    <a:pt x="42418" y="0"/>
                  </a:lnTo>
                  <a:cubicBezTo>
                    <a:pt x="19304" y="0"/>
                    <a:pt x="0" y="17399"/>
                    <a:pt x="0" y="40513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4926371" y="3679268"/>
            <a:ext cx="31813" cy="438246"/>
            <a:chOff x="0" y="0"/>
            <a:chExt cx="42418" cy="58432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2418" cy="584327"/>
            </a:xfrm>
            <a:custGeom>
              <a:avLst/>
              <a:gdLst/>
              <a:ahLst/>
              <a:cxnLst/>
              <a:rect l="l" t="t" r="r" b="b"/>
              <a:pathLst>
                <a:path w="42418" h="584327">
                  <a:moveTo>
                    <a:pt x="0" y="40513"/>
                  </a:moveTo>
                  <a:lnTo>
                    <a:pt x="0" y="541909"/>
                  </a:lnTo>
                  <a:cubicBezTo>
                    <a:pt x="0" y="565023"/>
                    <a:pt x="19304" y="584327"/>
                    <a:pt x="42418" y="584327"/>
                  </a:cubicBezTo>
                  <a:lnTo>
                    <a:pt x="42418" y="0"/>
                  </a:lnTo>
                  <a:cubicBezTo>
                    <a:pt x="19304" y="0"/>
                    <a:pt x="0" y="17399"/>
                    <a:pt x="0" y="40513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4926371" y="4213034"/>
            <a:ext cx="31813" cy="439769"/>
            <a:chOff x="0" y="0"/>
            <a:chExt cx="42418" cy="58635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2418" cy="586359"/>
            </a:xfrm>
            <a:custGeom>
              <a:avLst/>
              <a:gdLst/>
              <a:ahLst/>
              <a:cxnLst/>
              <a:rect l="l" t="t" r="r" b="b"/>
              <a:pathLst>
                <a:path w="42418" h="586359">
                  <a:moveTo>
                    <a:pt x="0" y="42418"/>
                  </a:moveTo>
                  <a:lnTo>
                    <a:pt x="0" y="543941"/>
                  </a:lnTo>
                  <a:cubicBezTo>
                    <a:pt x="0" y="567055"/>
                    <a:pt x="19304" y="586359"/>
                    <a:pt x="42418" y="586359"/>
                  </a:cubicBezTo>
                  <a:lnTo>
                    <a:pt x="42418" y="0"/>
                  </a:lnTo>
                  <a:cubicBezTo>
                    <a:pt x="19304" y="0"/>
                    <a:pt x="0" y="19304"/>
                    <a:pt x="0" y="42418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7878721" y="3823920"/>
            <a:ext cx="31813" cy="704470"/>
            <a:chOff x="0" y="0"/>
            <a:chExt cx="42418" cy="93929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2418" cy="939292"/>
            </a:xfrm>
            <a:custGeom>
              <a:avLst/>
              <a:gdLst/>
              <a:ahLst/>
              <a:cxnLst/>
              <a:rect l="l" t="t" r="r" b="b"/>
              <a:pathLst>
                <a:path w="42418" h="939292">
                  <a:moveTo>
                    <a:pt x="0" y="0"/>
                  </a:moveTo>
                  <a:lnTo>
                    <a:pt x="0" y="939292"/>
                  </a:lnTo>
                  <a:cubicBezTo>
                    <a:pt x="23114" y="939292"/>
                    <a:pt x="42418" y="919988"/>
                    <a:pt x="42418" y="896874"/>
                  </a:cubicBezTo>
                  <a:lnTo>
                    <a:pt x="42418" y="42418"/>
                  </a:lnTo>
                  <a:cubicBezTo>
                    <a:pt x="42418" y="19304"/>
                    <a:pt x="23114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sp>
        <p:nvSpPr>
          <p:cNvPr id="22" name="Freeform 22"/>
          <p:cNvSpPr/>
          <p:nvPr/>
        </p:nvSpPr>
        <p:spPr>
          <a:xfrm>
            <a:off x="14958194" y="2474316"/>
            <a:ext cx="2920526" cy="5903251"/>
          </a:xfrm>
          <a:custGeom>
            <a:avLst/>
            <a:gdLst/>
            <a:ahLst/>
            <a:cxnLst/>
            <a:rect l="l" t="t" r="r" b="b"/>
            <a:pathLst>
              <a:path w="2920526" h="5903251">
                <a:moveTo>
                  <a:pt x="0" y="0"/>
                </a:moveTo>
                <a:lnTo>
                  <a:pt x="2920526" y="0"/>
                </a:lnTo>
                <a:lnTo>
                  <a:pt x="2920526" y="5903251"/>
                </a:lnTo>
                <a:lnTo>
                  <a:pt x="0" y="59032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43" r="-43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75927" y="3994142"/>
            <a:ext cx="7468073" cy="546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777" lvl="1" indent="-343389" algn="just">
              <a:lnSpc>
                <a:spcPts val="5407"/>
              </a:lnSpc>
              <a:buFont typeface="Arial"/>
              <a:buChar char="•"/>
            </a:pPr>
            <a:r>
              <a:rPr lang="en-US" sz="3180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Add Nutrition Plan based on BMI and goals</a:t>
            </a:r>
          </a:p>
          <a:p>
            <a:pPr marL="686777" lvl="1" indent="-343389" algn="just">
              <a:lnSpc>
                <a:spcPts val="5407"/>
              </a:lnSpc>
              <a:buFont typeface="Arial"/>
              <a:buChar char="•"/>
            </a:pPr>
            <a:r>
              <a:rPr lang="en-US" sz="3180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User login system for saved plans</a:t>
            </a:r>
          </a:p>
          <a:p>
            <a:pPr marL="686777" lvl="1" indent="-343389" algn="just">
              <a:lnSpc>
                <a:spcPts val="5407"/>
              </a:lnSpc>
              <a:buFont typeface="Arial"/>
              <a:buChar char="•"/>
            </a:pPr>
            <a:r>
              <a:rPr lang="en-US" sz="3180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Integration with wearable devices (e.g., Fitbit)</a:t>
            </a:r>
          </a:p>
          <a:p>
            <a:pPr marL="686778" lvl="1" indent="-343389" algn="just">
              <a:lnSpc>
                <a:spcPts val="5409"/>
              </a:lnSpc>
              <a:buFont typeface="Arial"/>
              <a:buChar char="•"/>
            </a:pPr>
            <a:r>
              <a:rPr lang="en-US" sz="318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Voice-based assistant or chatbot support</a:t>
            </a:r>
          </a:p>
          <a:p>
            <a:pPr marL="868734" lvl="3" indent="-217183" algn="just">
              <a:lnSpc>
                <a:spcPts val="5409"/>
              </a:lnSpc>
            </a:pPr>
            <a:endParaRPr lang="en-US" sz="3181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6" name="Freeform 26"/>
          <p:cNvSpPr/>
          <p:nvPr/>
        </p:nvSpPr>
        <p:spPr>
          <a:xfrm>
            <a:off x="11774352" y="2434611"/>
            <a:ext cx="2862665" cy="5845391"/>
          </a:xfrm>
          <a:custGeom>
            <a:avLst/>
            <a:gdLst/>
            <a:ahLst/>
            <a:cxnLst/>
            <a:rect l="l" t="t" r="r" b="b"/>
            <a:pathLst>
              <a:path w="2862665" h="5845391">
                <a:moveTo>
                  <a:pt x="0" y="0"/>
                </a:moveTo>
                <a:lnTo>
                  <a:pt x="2862665" y="0"/>
                </a:lnTo>
                <a:lnTo>
                  <a:pt x="2862665" y="5845391"/>
                </a:lnTo>
                <a:lnTo>
                  <a:pt x="0" y="58453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50" r="-50"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11924790" y="2583603"/>
            <a:ext cx="2564702" cy="5554694"/>
            <a:chOff x="0" y="0"/>
            <a:chExt cx="3419602" cy="7406259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419602" cy="7406259"/>
            </a:xfrm>
            <a:custGeom>
              <a:avLst/>
              <a:gdLst/>
              <a:ahLst/>
              <a:cxnLst/>
              <a:rect l="l" t="t" r="r" b="b"/>
              <a:pathLst>
                <a:path w="3419602" h="7406259">
                  <a:moveTo>
                    <a:pt x="3099435" y="0"/>
                  </a:moveTo>
                  <a:lnTo>
                    <a:pt x="2686685" y="0"/>
                  </a:lnTo>
                  <a:lnTo>
                    <a:pt x="2686685" y="86741"/>
                  </a:lnTo>
                  <a:cubicBezTo>
                    <a:pt x="2686685" y="185166"/>
                    <a:pt x="2605659" y="266065"/>
                    <a:pt x="2507361" y="266065"/>
                  </a:cubicBezTo>
                  <a:lnTo>
                    <a:pt x="914146" y="266065"/>
                  </a:lnTo>
                  <a:cubicBezTo>
                    <a:pt x="815721" y="266065"/>
                    <a:pt x="734822" y="185039"/>
                    <a:pt x="734822" y="86741"/>
                  </a:cubicBezTo>
                  <a:lnTo>
                    <a:pt x="734822" y="0"/>
                  </a:lnTo>
                  <a:lnTo>
                    <a:pt x="318262" y="0"/>
                  </a:lnTo>
                  <a:cubicBezTo>
                    <a:pt x="142748" y="0"/>
                    <a:pt x="0" y="142748"/>
                    <a:pt x="0" y="318262"/>
                  </a:cubicBezTo>
                  <a:lnTo>
                    <a:pt x="0" y="7087997"/>
                  </a:lnTo>
                  <a:cubicBezTo>
                    <a:pt x="0" y="7263511"/>
                    <a:pt x="142748" y="7406259"/>
                    <a:pt x="318262" y="7406259"/>
                  </a:cubicBezTo>
                  <a:lnTo>
                    <a:pt x="3099435" y="7406259"/>
                  </a:lnTo>
                  <a:cubicBezTo>
                    <a:pt x="3274949" y="7406259"/>
                    <a:pt x="3417697" y="7263511"/>
                    <a:pt x="3417697" y="7087997"/>
                  </a:cubicBezTo>
                  <a:lnTo>
                    <a:pt x="3417697" y="318262"/>
                  </a:lnTo>
                  <a:cubicBezTo>
                    <a:pt x="3419602" y="142748"/>
                    <a:pt x="3276854" y="0"/>
                    <a:pt x="3099435" y="0"/>
                  </a:cubicBezTo>
                  <a:close/>
                </a:path>
              </a:pathLst>
            </a:custGeom>
            <a:blipFill>
              <a:blip r:embed="rId11"/>
              <a:stretch>
                <a:fillRect l="-22356" r="-22412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12990876" y="2631338"/>
            <a:ext cx="396336" cy="49149"/>
            <a:chOff x="0" y="0"/>
            <a:chExt cx="528448" cy="6553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28447" cy="65532"/>
            </a:xfrm>
            <a:custGeom>
              <a:avLst/>
              <a:gdLst/>
              <a:ahLst/>
              <a:cxnLst/>
              <a:rect l="l" t="t" r="r" b="b"/>
              <a:pathLst>
                <a:path w="528447" h="65532">
                  <a:moveTo>
                    <a:pt x="495681" y="0"/>
                  </a:moveTo>
                  <a:lnTo>
                    <a:pt x="32766" y="0"/>
                  </a:lnTo>
                  <a:cubicBezTo>
                    <a:pt x="15367" y="0"/>
                    <a:pt x="0" y="13462"/>
                    <a:pt x="0" y="32766"/>
                  </a:cubicBezTo>
                  <a:cubicBezTo>
                    <a:pt x="0" y="52070"/>
                    <a:pt x="15367" y="65532"/>
                    <a:pt x="32766" y="65532"/>
                  </a:cubicBezTo>
                  <a:lnTo>
                    <a:pt x="495681" y="65532"/>
                  </a:lnTo>
                  <a:cubicBezTo>
                    <a:pt x="513080" y="65532"/>
                    <a:pt x="528447" y="52070"/>
                    <a:pt x="528447" y="32766"/>
                  </a:cubicBezTo>
                  <a:cubicBezTo>
                    <a:pt x="528447" y="13462"/>
                    <a:pt x="513080" y="0"/>
                    <a:pt x="495681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3511284" y="2619708"/>
            <a:ext cx="75819" cy="72485"/>
            <a:chOff x="0" y="0"/>
            <a:chExt cx="101092" cy="9664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1092" cy="96647"/>
            </a:xfrm>
            <a:custGeom>
              <a:avLst/>
              <a:gdLst/>
              <a:ahLst/>
              <a:cxnLst/>
              <a:rect l="l" t="t" r="r" b="b"/>
              <a:pathLst>
                <a:path w="101092" h="96647">
                  <a:moveTo>
                    <a:pt x="50546" y="127"/>
                  </a:moveTo>
                  <a:cubicBezTo>
                    <a:pt x="33274" y="0"/>
                    <a:pt x="17272" y="9144"/>
                    <a:pt x="8636" y="24130"/>
                  </a:cubicBezTo>
                  <a:cubicBezTo>
                    <a:pt x="0" y="39116"/>
                    <a:pt x="0" y="57531"/>
                    <a:pt x="8636" y="72517"/>
                  </a:cubicBezTo>
                  <a:cubicBezTo>
                    <a:pt x="17272" y="87503"/>
                    <a:pt x="33274" y="96647"/>
                    <a:pt x="50546" y="96520"/>
                  </a:cubicBezTo>
                  <a:cubicBezTo>
                    <a:pt x="67818" y="96647"/>
                    <a:pt x="83820" y="87376"/>
                    <a:pt x="92456" y="72517"/>
                  </a:cubicBezTo>
                  <a:cubicBezTo>
                    <a:pt x="101092" y="57658"/>
                    <a:pt x="101092" y="39116"/>
                    <a:pt x="92456" y="24130"/>
                  </a:cubicBezTo>
                  <a:cubicBezTo>
                    <a:pt x="83820" y="9144"/>
                    <a:pt x="67818" y="0"/>
                    <a:pt x="50546" y="127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11713598" y="3186802"/>
            <a:ext cx="31813" cy="242982"/>
            <a:chOff x="0" y="0"/>
            <a:chExt cx="42418" cy="32397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2418" cy="323977"/>
            </a:xfrm>
            <a:custGeom>
              <a:avLst/>
              <a:gdLst/>
              <a:ahLst/>
              <a:cxnLst/>
              <a:rect l="l" t="t" r="r" b="b"/>
              <a:pathLst>
                <a:path w="42418" h="323977">
                  <a:moveTo>
                    <a:pt x="0" y="40513"/>
                  </a:moveTo>
                  <a:lnTo>
                    <a:pt x="0" y="281559"/>
                  </a:lnTo>
                  <a:cubicBezTo>
                    <a:pt x="0" y="304673"/>
                    <a:pt x="19304" y="323977"/>
                    <a:pt x="42418" y="323977"/>
                  </a:cubicBezTo>
                  <a:lnTo>
                    <a:pt x="42418" y="0"/>
                  </a:lnTo>
                  <a:cubicBezTo>
                    <a:pt x="19304" y="0"/>
                    <a:pt x="0" y="17399"/>
                    <a:pt x="0" y="40513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11713598" y="3610633"/>
            <a:ext cx="31813" cy="438246"/>
            <a:chOff x="0" y="0"/>
            <a:chExt cx="42418" cy="58432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2418" cy="584327"/>
            </a:xfrm>
            <a:custGeom>
              <a:avLst/>
              <a:gdLst/>
              <a:ahLst/>
              <a:cxnLst/>
              <a:rect l="l" t="t" r="r" b="b"/>
              <a:pathLst>
                <a:path w="42418" h="584327">
                  <a:moveTo>
                    <a:pt x="0" y="40513"/>
                  </a:moveTo>
                  <a:lnTo>
                    <a:pt x="0" y="541909"/>
                  </a:lnTo>
                  <a:cubicBezTo>
                    <a:pt x="0" y="565023"/>
                    <a:pt x="19304" y="584327"/>
                    <a:pt x="42418" y="584327"/>
                  </a:cubicBezTo>
                  <a:lnTo>
                    <a:pt x="42418" y="0"/>
                  </a:lnTo>
                  <a:cubicBezTo>
                    <a:pt x="19304" y="0"/>
                    <a:pt x="0" y="17399"/>
                    <a:pt x="0" y="40513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1713598" y="4144399"/>
            <a:ext cx="31813" cy="439769"/>
            <a:chOff x="0" y="0"/>
            <a:chExt cx="42418" cy="586359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2418" cy="586359"/>
            </a:xfrm>
            <a:custGeom>
              <a:avLst/>
              <a:gdLst/>
              <a:ahLst/>
              <a:cxnLst/>
              <a:rect l="l" t="t" r="r" b="b"/>
              <a:pathLst>
                <a:path w="42418" h="586359">
                  <a:moveTo>
                    <a:pt x="0" y="42418"/>
                  </a:moveTo>
                  <a:lnTo>
                    <a:pt x="0" y="543941"/>
                  </a:lnTo>
                  <a:cubicBezTo>
                    <a:pt x="0" y="567055"/>
                    <a:pt x="19304" y="586359"/>
                    <a:pt x="42418" y="586359"/>
                  </a:cubicBezTo>
                  <a:lnTo>
                    <a:pt x="42418" y="0"/>
                  </a:lnTo>
                  <a:cubicBezTo>
                    <a:pt x="19304" y="0"/>
                    <a:pt x="0" y="19304"/>
                    <a:pt x="0" y="42418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14665948" y="3755285"/>
            <a:ext cx="31813" cy="704470"/>
            <a:chOff x="0" y="0"/>
            <a:chExt cx="42418" cy="939293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42418" cy="939292"/>
            </a:xfrm>
            <a:custGeom>
              <a:avLst/>
              <a:gdLst/>
              <a:ahLst/>
              <a:cxnLst/>
              <a:rect l="l" t="t" r="r" b="b"/>
              <a:pathLst>
                <a:path w="42418" h="939292">
                  <a:moveTo>
                    <a:pt x="0" y="0"/>
                  </a:moveTo>
                  <a:lnTo>
                    <a:pt x="0" y="939292"/>
                  </a:lnTo>
                  <a:cubicBezTo>
                    <a:pt x="23114" y="939292"/>
                    <a:pt x="42418" y="919988"/>
                    <a:pt x="42418" y="896874"/>
                  </a:cubicBezTo>
                  <a:lnTo>
                    <a:pt x="42418" y="42418"/>
                  </a:lnTo>
                  <a:cubicBezTo>
                    <a:pt x="42418" y="19304"/>
                    <a:pt x="23114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</p:grpSp>
      <p:sp>
        <p:nvSpPr>
          <p:cNvPr id="41" name="Freeform 41"/>
          <p:cNvSpPr/>
          <p:nvPr/>
        </p:nvSpPr>
        <p:spPr>
          <a:xfrm>
            <a:off x="11745421" y="2405681"/>
            <a:ext cx="2920526" cy="5903251"/>
          </a:xfrm>
          <a:custGeom>
            <a:avLst/>
            <a:gdLst/>
            <a:ahLst/>
            <a:cxnLst/>
            <a:rect l="l" t="t" r="r" b="b"/>
            <a:pathLst>
              <a:path w="2920526" h="5903251">
                <a:moveTo>
                  <a:pt x="0" y="0"/>
                </a:moveTo>
                <a:lnTo>
                  <a:pt x="2920526" y="0"/>
                </a:lnTo>
                <a:lnTo>
                  <a:pt x="2920526" y="5903251"/>
                </a:lnTo>
                <a:lnTo>
                  <a:pt x="0" y="59032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43" r="-43"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-428625" y="-801785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3902" y="2414106"/>
            <a:ext cx="9405566" cy="964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4"/>
              </a:lnSpc>
            </a:pPr>
            <a:r>
              <a:rPr lang="en-US" sz="6491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📚  Tools &amp; Libraries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73902" y="3716772"/>
            <a:ext cx="10964378" cy="3996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4236" lvl="1" indent="-337118" algn="l">
              <a:lnSpc>
                <a:spcPts val="5308"/>
              </a:lnSpc>
              <a:buFont typeface="Arial"/>
              <a:buChar char="•"/>
            </a:pPr>
            <a:r>
              <a:rPr lang="en-US" sz="3122" b="1" spc="946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Python, Pandas, Scikit-learn</a:t>
            </a:r>
          </a:p>
          <a:p>
            <a:pPr marL="674237" lvl="1" indent="-337119" algn="l">
              <a:lnSpc>
                <a:spcPts val="5308"/>
              </a:lnSpc>
              <a:buFont typeface="Arial"/>
              <a:buChar char="•"/>
            </a:pPr>
            <a:r>
              <a:rPr lang="en-US" sz="3122" b="1" spc="947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Streamlit</a:t>
            </a:r>
            <a:r>
              <a:rPr lang="en-US" sz="3122" spc="947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for frontend</a:t>
            </a:r>
          </a:p>
          <a:p>
            <a:pPr marL="674237" lvl="1" indent="-337119" algn="l">
              <a:lnSpc>
                <a:spcPts val="5308"/>
              </a:lnSpc>
              <a:buFont typeface="Arial"/>
              <a:buChar char="•"/>
            </a:pPr>
            <a:r>
              <a:rPr lang="en-US" sz="3122" b="1" spc="947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Joblib/Pickle</a:t>
            </a:r>
            <a:r>
              <a:rPr lang="en-US" sz="3122" spc="947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for model persistence</a:t>
            </a:r>
          </a:p>
          <a:p>
            <a:pPr marL="674237" lvl="1" indent="-337119" algn="l">
              <a:lnSpc>
                <a:spcPts val="5308"/>
              </a:lnSpc>
              <a:buFont typeface="Arial"/>
              <a:buChar char="•"/>
            </a:pPr>
            <a:r>
              <a:rPr lang="en-US" sz="3122" b="1" spc="947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Excel</a:t>
            </a:r>
            <a:r>
              <a:rPr lang="en-US" sz="3122" spc="947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for raw data</a:t>
            </a:r>
          </a:p>
          <a:p>
            <a:pPr marL="852759" lvl="3" indent="-213190" algn="l">
              <a:lnSpc>
                <a:spcPts val="5308"/>
              </a:lnSpc>
            </a:pPr>
            <a:endParaRPr lang="en-US" sz="3122" spc="947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6820273" y="86616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559962" y="88770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086749" y="88770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13</a:t>
            </a:r>
          </a:p>
        </p:txBody>
      </p:sp>
      <p:sp>
        <p:nvSpPr>
          <p:cNvPr id="7" name="Freeform 7"/>
          <p:cNvSpPr/>
          <p:nvPr/>
        </p:nvSpPr>
        <p:spPr>
          <a:xfrm>
            <a:off x="-438150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37" b="-37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7038964"/>
            <a:ext cx="1347888" cy="1347888"/>
          </a:xfrm>
          <a:custGeom>
            <a:avLst/>
            <a:gdLst/>
            <a:ahLst/>
            <a:cxnLst/>
            <a:rect l="l" t="t" r="r" b="b"/>
            <a:pathLst>
              <a:path w="1347888" h="1347888">
                <a:moveTo>
                  <a:pt x="0" y="0"/>
                </a:moveTo>
                <a:lnTo>
                  <a:pt x="1347888" y="0"/>
                </a:lnTo>
                <a:lnTo>
                  <a:pt x="1347888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522608" y="1563321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40742" y="2558081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66376" y="5271408"/>
            <a:ext cx="2875206" cy="3168715"/>
          </a:xfrm>
          <a:custGeom>
            <a:avLst/>
            <a:gdLst/>
            <a:ahLst/>
            <a:cxnLst/>
            <a:rect l="l" t="t" r="r" b="b"/>
            <a:pathLst>
              <a:path w="2875206" h="3168715">
                <a:moveTo>
                  <a:pt x="0" y="0"/>
                </a:moveTo>
                <a:lnTo>
                  <a:pt x="2875206" y="0"/>
                </a:lnTo>
                <a:lnTo>
                  <a:pt x="2875206" y="3168715"/>
                </a:lnTo>
                <a:lnTo>
                  <a:pt x="0" y="3168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5" b="-2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846418" y="5149587"/>
            <a:ext cx="2875206" cy="3168715"/>
          </a:xfrm>
          <a:custGeom>
            <a:avLst/>
            <a:gdLst/>
            <a:ahLst/>
            <a:cxnLst/>
            <a:rect l="l" t="t" r="r" b="b"/>
            <a:pathLst>
              <a:path w="2875206" h="3168715">
                <a:moveTo>
                  <a:pt x="0" y="0"/>
                </a:moveTo>
                <a:lnTo>
                  <a:pt x="2875206" y="0"/>
                </a:lnTo>
                <a:lnTo>
                  <a:pt x="2875206" y="3168715"/>
                </a:lnTo>
                <a:lnTo>
                  <a:pt x="0" y="3168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5" b="-2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939905" y="4062813"/>
            <a:ext cx="2714149" cy="2714149"/>
            <a:chOff x="0" y="0"/>
            <a:chExt cx="3618865" cy="36188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18865" cy="3618865"/>
            </a:xfrm>
            <a:custGeom>
              <a:avLst/>
              <a:gdLst/>
              <a:ahLst/>
              <a:cxnLst/>
              <a:rect l="l" t="t" r="r" b="b"/>
              <a:pathLst>
                <a:path w="3618865" h="3618865">
                  <a:moveTo>
                    <a:pt x="2895092" y="3618865"/>
                  </a:moveTo>
                  <a:lnTo>
                    <a:pt x="723773" y="3618865"/>
                  </a:lnTo>
                  <a:cubicBezTo>
                    <a:pt x="324231" y="3618865"/>
                    <a:pt x="0" y="3294634"/>
                    <a:pt x="0" y="2895092"/>
                  </a:cubicBezTo>
                  <a:lnTo>
                    <a:pt x="0" y="723773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3"/>
                  </a:cubicBezTo>
                  <a:lnTo>
                    <a:pt x="3618865" y="2895092"/>
                  </a:lnTo>
                  <a:cubicBezTo>
                    <a:pt x="3618865" y="3294634"/>
                    <a:pt x="3294634" y="3618865"/>
                    <a:pt x="2895092" y="3618865"/>
                  </a:cubicBezTo>
                  <a:close/>
                </a:path>
              </a:pathLst>
            </a:custGeom>
            <a:blipFill>
              <a:blip r:embed="rId6"/>
              <a:stretch>
                <a:fillRect t="-3367" b="-3367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7692718" y="5149587"/>
            <a:ext cx="2875206" cy="3168715"/>
          </a:xfrm>
          <a:custGeom>
            <a:avLst/>
            <a:gdLst/>
            <a:ahLst/>
            <a:cxnLst/>
            <a:rect l="l" t="t" r="r" b="b"/>
            <a:pathLst>
              <a:path w="2875206" h="3168715">
                <a:moveTo>
                  <a:pt x="0" y="0"/>
                </a:moveTo>
                <a:lnTo>
                  <a:pt x="2875206" y="0"/>
                </a:lnTo>
                <a:lnTo>
                  <a:pt x="2875206" y="3168715"/>
                </a:lnTo>
                <a:lnTo>
                  <a:pt x="0" y="3168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5" b="-25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786206" y="4062813"/>
            <a:ext cx="2714149" cy="2714149"/>
            <a:chOff x="0" y="0"/>
            <a:chExt cx="3618865" cy="361886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18865" cy="3618865"/>
            </a:xfrm>
            <a:custGeom>
              <a:avLst/>
              <a:gdLst/>
              <a:ahLst/>
              <a:cxnLst/>
              <a:rect l="l" t="t" r="r" b="b"/>
              <a:pathLst>
                <a:path w="3618865" h="3618865">
                  <a:moveTo>
                    <a:pt x="2895092" y="3618865"/>
                  </a:moveTo>
                  <a:lnTo>
                    <a:pt x="723773" y="3618865"/>
                  </a:lnTo>
                  <a:cubicBezTo>
                    <a:pt x="324231" y="3618865"/>
                    <a:pt x="0" y="3294634"/>
                    <a:pt x="0" y="2895092"/>
                  </a:cubicBezTo>
                  <a:lnTo>
                    <a:pt x="0" y="723773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3"/>
                  </a:cubicBezTo>
                  <a:lnTo>
                    <a:pt x="3618865" y="2895092"/>
                  </a:lnTo>
                  <a:cubicBezTo>
                    <a:pt x="3618865" y="3294634"/>
                    <a:pt x="3294634" y="3618865"/>
                    <a:pt x="2895092" y="3618865"/>
                  </a:cubicBezTo>
                  <a:close/>
                </a:path>
              </a:pathLst>
            </a:custGeom>
            <a:blipFill>
              <a:blip r:embed="rId7"/>
              <a:stretch>
                <a:fillRect l="-3988" r="-3988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620994" y="4062813"/>
            <a:ext cx="2714149" cy="2714149"/>
            <a:chOff x="0" y="0"/>
            <a:chExt cx="3618865" cy="361886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618865" cy="3618865"/>
            </a:xfrm>
            <a:custGeom>
              <a:avLst/>
              <a:gdLst/>
              <a:ahLst/>
              <a:cxnLst/>
              <a:rect l="l" t="t" r="r" b="b"/>
              <a:pathLst>
                <a:path w="3618865" h="3618865">
                  <a:moveTo>
                    <a:pt x="2895092" y="3618865"/>
                  </a:moveTo>
                  <a:lnTo>
                    <a:pt x="723773" y="3618865"/>
                  </a:lnTo>
                  <a:cubicBezTo>
                    <a:pt x="324231" y="3618865"/>
                    <a:pt x="0" y="3294634"/>
                    <a:pt x="0" y="2895092"/>
                  </a:cubicBezTo>
                  <a:lnTo>
                    <a:pt x="0" y="723773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3"/>
                  </a:cubicBezTo>
                  <a:lnTo>
                    <a:pt x="3618865" y="2895092"/>
                  </a:lnTo>
                  <a:cubicBezTo>
                    <a:pt x="3618865" y="3294634"/>
                    <a:pt x="3294634" y="3618865"/>
                    <a:pt x="2895092" y="3618865"/>
                  </a:cubicBezTo>
                  <a:close/>
                </a:path>
              </a:pathLst>
            </a:custGeom>
            <a:blipFill>
              <a:blip r:embed="rId8"/>
              <a:stretch>
                <a:fillRect t="-1470" b="-1470"/>
              </a:stretch>
            </a:blipFill>
          </p:spPr>
        </p:sp>
      </p:grpSp>
      <p:sp>
        <p:nvSpPr>
          <p:cNvPr id="12" name="Freeform 12"/>
          <p:cNvSpPr/>
          <p:nvPr/>
        </p:nvSpPr>
        <p:spPr>
          <a:xfrm>
            <a:off x="5479503" y="7662446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4157360" y="2131124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396596" y="2855705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428625" y="-838217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t="-37" b="-37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97845" y="2403835"/>
            <a:ext cx="8692310" cy="1165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Our Team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969224" y="6934545"/>
            <a:ext cx="2322195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SIBGATUL HASSEN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969224" y="7377446"/>
            <a:ext cx="2322195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i="1">
                <a:solidFill>
                  <a:srgbClr val="EEF0EC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0112230799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829925" y="6934545"/>
            <a:ext cx="2322195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 err="1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Iqramul</a:t>
            </a:r>
            <a:r>
              <a:rPr lang="en-US" sz="1999" dirty="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 Haider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29925" y="7377446"/>
            <a:ext cx="2322195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i="1" dirty="0">
                <a:solidFill>
                  <a:srgbClr val="EEF0EC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011183078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135880" y="6934545"/>
            <a:ext cx="2322195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AZMAIN ELAHI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135880" y="7377446"/>
            <a:ext cx="2322195" cy="45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i="1">
                <a:solidFill>
                  <a:srgbClr val="EEF0EC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011222289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783164" y="2508669"/>
            <a:ext cx="2787301" cy="5574602"/>
            <a:chOff x="0" y="0"/>
            <a:chExt cx="3716401" cy="74328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16401" cy="7432802"/>
            </a:xfrm>
            <a:custGeom>
              <a:avLst/>
              <a:gdLst/>
              <a:ahLst/>
              <a:cxnLst/>
              <a:rect l="l" t="t" r="r" b="b"/>
              <a:pathLst>
                <a:path w="3716401" h="7432802">
                  <a:moveTo>
                    <a:pt x="3121787" y="7432802"/>
                  </a:moveTo>
                  <a:lnTo>
                    <a:pt x="594614" y="7432802"/>
                  </a:lnTo>
                  <a:cubicBezTo>
                    <a:pt x="266065" y="7432802"/>
                    <a:pt x="0" y="7166737"/>
                    <a:pt x="0" y="6838188"/>
                  </a:cubicBezTo>
                  <a:lnTo>
                    <a:pt x="0" y="594614"/>
                  </a:lnTo>
                  <a:cubicBezTo>
                    <a:pt x="0" y="266065"/>
                    <a:pt x="266065" y="0"/>
                    <a:pt x="594614" y="0"/>
                  </a:cubicBezTo>
                  <a:lnTo>
                    <a:pt x="3121787" y="0"/>
                  </a:lnTo>
                  <a:cubicBezTo>
                    <a:pt x="3450336" y="0"/>
                    <a:pt x="3716401" y="266065"/>
                    <a:pt x="3716401" y="594614"/>
                  </a:cubicBezTo>
                  <a:lnTo>
                    <a:pt x="3716401" y="6838188"/>
                  </a:lnTo>
                  <a:cubicBezTo>
                    <a:pt x="3716401" y="7166737"/>
                    <a:pt x="3450336" y="7432802"/>
                    <a:pt x="3121787" y="7432802"/>
                  </a:cubicBezTo>
                  <a:close/>
                </a:path>
              </a:pathLst>
            </a:custGeom>
            <a:blipFill>
              <a:blip r:embed="rId4"/>
              <a:stretch>
                <a:fillRect l="-99869" r="-99869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483366" y="2508669"/>
            <a:ext cx="3713988" cy="3713988"/>
            <a:chOff x="0" y="0"/>
            <a:chExt cx="4951984" cy="49519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951984" cy="4951984"/>
            </a:xfrm>
            <a:custGeom>
              <a:avLst/>
              <a:gdLst/>
              <a:ahLst/>
              <a:cxnLst/>
              <a:rect l="l" t="t" r="r" b="b"/>
              <a:pathLst>
                <a:path w="4951984" h="4951984">
                  <a:moveTo>
                    <a:pt x="4456811" y="4951984"/>
                  </a:moveTo>
                  <a:lnTo>
                    <a:pt x="495173" y="4951984"/>
                  </a:lnTo>
                  <a:cubicBezTo>
                    <a:pt x="221869" y="4951984"/>
                    <a:pt x="0" y="4730115"/>
                    <a:pt x="0" y="4456811"/>
                  </a:cubicBezTo>
                  <a:lnTo>
                    <a:pt x="0" y="495173"/>
                  </a:lnTo>
                  <a:cubicBezTo>
                    <a:pt x="0" y="221869"/>
                    <a:pt x="221869" y="0"/>
                    <a:pt x="495173" y="0"/>
                  </a:cubicBezTo>
                  <a:lnTo>
                    <a:pt x="4456811" y="0"/>
                  </a:lnTo>
                  <a:cubicBezTo>
                    <a:pt x="4730115" y="0"/>
                    <a:pt x="4951984" y="221869"/>
                    <a:pt x="4951984" y="495173"/>
                  </a:cubicBezTo>
                  <a:lnTo>
                    <a:pt x="4951984" y="4456811"/>
                  </a:lnTo>
                  <a:cubicBezTo>
                    <a:pt x="4951984" y="4730115"/>
                    <a:pt x="4730115" y="4951984"/>
                    <a:pt x="4456811" y="4951984"/>
                  </a:cubicBezTo>
                  <a:close/>
                </a:path>
              </a:pathLst>
            </a:custGeom>
            <a:blipFill>
              <a:blip r:embed="rId5"/>
              <a:stretch>
                <a:fillRect l="-24844" r="-24844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2203" y="2932058"/>
            <a:ext cx="7102087" cy="1142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0"/>
              </a:lnSpc>
            </a:pPr>
            <a:r>
              <a:rPr lang="en-US" sz="4000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🧩 Slide 2: 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1019" y="3353177"/>
            <a:ext cx="7851797" cy="6146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00"/>
              </a:lnSpc>
            </a:pPr>
            <a:endParaRPr/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Many people struggle with choosing the right exercises and equipment.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Fitness plans often ignore user-specific health conditions (like diabetes or hypertension).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A personalized recommendation system can improve effectiveness and safety.</a:t>
            </a:r>
          </a:p>
          <a:p>
            <a:pPr marL="382281" lvl="3" indent="-95570" algn="just">
              <a:lnSpc>
                <a:spcPts val="2380"/>
              </a:lnSpc>
            </a:pPr>
            <a:endParaRPr lang="en-US" sz="3000" b="1">
              <a:solidFill>
                <a:srgbClr val="EEF0EC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-428625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08653" y="2640491"/>
            <a:ext cx="2345055" cy="4690110"/>
            <a:chOff x="0" y="0"/>
            <a:chExt cx="3126740" cy="6253480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126740" cy="6253480"/>
            </a:xfrm>
            <a:custGeom>
              <a:avLst/>
              <a:gdLst/>
              <a:ahLst/>
              <a:cxnLst/>
              <a:rect l="l" t="t" r="r" b="b"/>
              <a:pathLst>
                <a:path w="3126740" h="6253480">
                  <a:moveTo>
                    <a:pt x="500253" y="6253480"/>
                  </a:moveTo>
                  <a:lnTo>
                    <a:pt x="2626487" y="6253480"/>
                  </a:lnTo>
                  <a:cubicBezTo>
                    <a:pt x="2902839" y="6253480"/>
                    <a:pt x="3126740" y="6029579"/>
                    <a:pt x="3126740" y="5753227"/>
                  </a:cubicBezTo>
                  <a:lnTo>
                    <a:pt x="3126740" y="500253"/>
                  </a:lnTo>
                  <a:cubicBezTo>
                    <a:pt x="3126740" y="223901"/>
                    <a:pt x="2902839" y="0"/>
                    <a:pt x="2626487" y="0"/>
                  </a:cubicBezTo>
                  <a:lnTo>
                    <a:pt x="500253" y="0"/>
                  </a:lnTo>
                  <a:cubicBezTo>
                    <a:pt x="223901" y="0"/>
                    <a:pt x="0" y="223901"/>
                    <a:pt x="0" y="500253"/>
                  </a:cubicBezTo>
                  <a:lnTo>
                    <a:pt x="0" y="5753227"/>
                  </a:lnTo>
                  <a:cubicBezTo>
                    <a:pt x="0" y="6029579"/>
                    <a:pt x="223901" y="6253480"/>
                    <a:pt x="500253" y="6253480"/>
                  </a:cubicBezTo>
                  <a:close/>
                </a:path>
              </a:pathLst>
            </a:custGeom>
            <a:blipFill>
              <a:blip r:embed="rId4"/>
              <a:stretch>
                <a:fillRect l="-16390" r="-16390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01954" y="2271645"/>
            <a:ext cx="8300207" cy="707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4709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💡 Solution 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01954" y="3096926"/>
            <a:ext cx="7753208" cy="654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21"/>
              </a:lnSpc>
            </a:pPr>
            <a:r>
              <a:rPr lang="en-US" sz="2777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Our Solution:</a:t>
            </a:r>
          </a:p>
          <a:p>
            <a:pPr marL="758298" lvl="3" indent="-189574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✅ A machine learning-based system that recommends:</a:t>
            </a:r>
          </a:p>
          <a:p>
            <a:pPr marL="758298" lvl="3" indent="-189574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Best-suited </a:t>
            </a:r>
            <a:r>
              <a:rPr lang="en-US" sz="2777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exercises</a:t>
            </a:r>
          </a:p>
          <a:p>
            <a:pPr marL="758328" lvl="3" indent="-189582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Required </a:t>
            </a:r>
            <a:r>
              <a:rPr lang="en-US" sz="2777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equipment</a:t>
            </a:r>
          </a:p>
          <a:p>
            <a:pPr marL="758298" lvl="3" indent="-189574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Based on:</a:t>
            </a:r>
          </a:p>
          <a:p>
            <a:pPr marL="758328" lvl="3" indent="-189582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User's health metrics</a:t>
            </a:r>
          </a:p>
          <a:p>
            <a:pPr marL="758298" lvl="3" indent="-189574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Fitness goals &amp; preferences</a:t>
            </a:r>
          </a:p>
          <a:p>
            <a:pPr marL="758328" lvl="3" indent="-189582" algn="just">
              <a:lnSpc>
                <a:spcPts val="4721"/>
              </a:lnSpc>
              <a:buFont typeface="Arial"/>
              <a:buChar char="￭"/>
            </a:pPr>
            <a:r>
              <a:rPr lang="en-US" sz="277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Delivered through an interactive Streamlit GUI.</a:t>
            </a:r>
          </a:p>
          <a:p>
            <a:pPr marL="758328" lvl="3" indent="-189582" algn="just">
              <a:lnSpc>
                <a:spcPts val="4721"/>
              </a:lnSpc>
            </a:pPr>
            <a:endParaRPr lang="en-US" sz="2777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4756849" y="3714952"/>
            <a:ext cx="2345055" cy="4690110"/>
            <a:chOff x="0" y="0"/>
            <a:chExt cx="3126740" cy="62534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126740" cy="6253480"/>
            </a:xfrm>
            <a:custGeom>
              <a:avLst/>
              <a:gdLst/>
              <a:ahLst/>
              <a:cxnLst/>
              <a:rect l="l" t="t" r="r" b="b"/>
              <a:pathLst>
                <a:path w="3126740" h="6253480">
                  <a:moveTo>
                    <a:pt x="2626487" y="6253480"/>
                  </a:moveTo>
                  <a:lnTo>
                    <a:pt x="500253" y="6253480"/>
                  </a:lnTo>
                  <a:cubicBezTo>
                    <a:pt x="223901" y="6253480"/>
                    <a:pt x="0" y="6029579"/>
                    <a:pt x="0" y="5753227"/>
                  </a:cubicBezTo>
                  <a:lnTo>
                    <a:pt x="0" y="500253"/>
                  </a:lnTo>
                  <a:cubicBezTo>
                    <a:pt x="0" y="223901"/>
                    <a:pt x="223901" y="0"/>
                    <a:pt x="500253" y="0"/>
                  </a:cubicBezTo>
                  <a:lnTo>
                    <a:pt x="2626487" y="0"/>
                  </a:lnTo>
                  <a:cubicBezTo>
                    <a:pt x="2902839" y="0"/>
                    <a:pt x="3126740" y="223901"/>
                    <a:pt x="3126740" y="500253"/>
                  </a:cubicBezTo>
                  <a:lnTo>
                    <a:pt x="3126740" y="5753227"/>
                  </a:lnTo>
                  <a:cubicBezTo>
                    <a:pt x="3126740" y="6029579"/>
                    <a:pt x="2902839" y="6253480"/>
                    <a:pt x="2626487" y="6253480"/>
                  </a:cubicBezTo>
                  <a:close/>
                </a:path>
              </a:pathLst>
            </a:custGeom>
            <a:blipFill>
              <a:blip r:embed="rId5"/>
              <a:stretch>
                <a:fillRect l="-16445" r="-16445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3022616" y="8098085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4895984" y="2708968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6055419" y="2708968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428625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506735" y="2520315"/>
            <a:ext cx="2468308" cy="5478304"/>
            <a:chOff x="0" y="0"/>
            <a:chExt cx="3291078" cy="73044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91078" cy="7304405"/>
            </a:xfrm>
            <a:custGeom>
              <a:avLst/>
              <a:gdLst/>
              <a:ahLst/>
              <a:cxnLst/>
              <a:rect l="l" t="t" r="r" b="b"/>
              <a:pathLst>
                <a:path w="3291078" h="7304405">
                  <a:moveTo>
                    <a:pt x="2103882" y="7304405"/>
                  </a:moveTo>
                  <a:lnTo>
                    <a:pt x="0" y="7304405"/>
                  </a:lnTo>
                  <a:lnTo>
                    <a:pt x="0" y="1187196"/>
                  </a:lnTo>
                  <a:cubicBezTo>
                    <a:pt x="0" y="530733"/>
                    <a:pt x="530733" y="0"/>
                    <a:pt x="1187196" y="0"/>
                  </a:cubicBezTo>
                  <a:lnTo>
                    <a:pt x="3291078" y="0"/>
                  </a:lnTo>
                  <a:lnTo>
                    <a:pt x="3291078" y="6117209"/>
                  </a:lnTo>
                  <a:cubicBezTo>
                    <a:pt x="3291078" y="6773672"/>
                    <a:pt x="2760345" y="7304405"/>
                    <a:pt x="2103882" y="7304405"/>
                  </a:cubicBezTo>
                  <a:close/>
                </a:path>
              </a:pathLst>
            </a:custGeom>
            <a:blipFill>
              <a:blip r:embed="rId4"/>
              <a:stretch>
                <a:fillRect l="-24026" r="-24026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25351" y="3106117"/>
            <a:ext cx="2468308" cy="5478304"/>
            <a:chOff x="0" y="0"/>
            <a:chExt cx="3291078" cy="73044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291078" cy="7304405"/>
            </a:xfrm>
            <a:custGeom>
              <a:avLst/>
              <a:gdLst/>
              <a:ahLst/>
              <a:cxnLst/>
              <a:rect l="l" t="t" r="r" b="b"/>
              <a:pathLst>
                <a:path w="3291078" h="7304405">
                  <a:moveTo>
                    <a:pt x="2103882" y="7304405"/>
                  </a:moveTo>
                  <a:lnTo>
                    <a:pt x="0" y="7304405"/>
                  </a:lnTo>
                  <a:lnTo>
                    <a:pt x="0" y="1187196"/>
                  </a:lnTo>
                  <a:cubicBezTo>
                    <a:pt x="0" y="530733"/>
                    <a:pt x="530733" y="0"/>
                    <a:pt x="1187196" y="0"/>
                  </a:cubicBezTo>
                  <a:lnTo>
                    <a:pt x="3291078" y="0"/>
                  </a:lnTo>
                  <a:lnTo>
                    <a:pt x="3291078" y="6117209"/>
                  </a:lnTo>
                  <a:cubicBezTo>
                    <a:pt x="3291078" y="6773672"/>
                    <a:pt x="2760345" y="7304405"/>
                    <a:pt x="2103882" y="7304405"/>
                  </a:cubicBezTo>
                  <a:close/>
                </a:path>
              </a:pathLst>
            </a:custGeom>
            <a:blipFill>
              <a:blip r:embed="rId5"/>
              <a:stretch>
                <a:fillRect l="-23736" r="-23736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678424" y="2260023"/>
            <a:ext cx="8583438" cy="846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3"/>
              </a:lnSpc>
            </a:pPr>
            <a:r>
              <a:rPr lang="en-US" sz="5620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🗂️  Dataset Overview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8424" y="3185796"/>
            <a:ext cx="8173863" cy="145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12"/>
              </a:lnSpc>
            </a:pPr>
            <a:r>
              <a:rPr lang="en-US" sz="3477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Source: </a:t>
            </a:r>
            <a:r>
              <a:rPr lang="en-US" sz="3477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Custom </a:t>
            </a:r>
          </a:p>
          <a:p>
            <a:pPr algn="just">
              <a:lnSpc>
                <a:spcPts val="5912"/>
              </a:lnSpc>
            </a:pPr>
            <a:r>
              <a:rPr lang="en-US" sz="3477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"gym recommendation.xlsx" file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8424" y="4980875"/>
            <a:ext cx="7219949" cy="515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00"/>
              </a:lnSpc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Features Used: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Demographics: Sex, Age, Height, Weight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Medical: Hypertension, Diabetes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Preferences: Fitness Goal, Fitness Type</a:t>
            </a:r>
          </a:p>
          <a:p>
            <a:pPr marL="647700" lvl="1" indent="-323850" algn="just">
              <a:lnSpc>
                <a:spcPts val="5100"/>
              </a:lnSpc>
              <a:buFont typeface="Arial"/>
              <a:buChar char="•"/>
            </a:pPr>
            <a:r>
              <a:rPr lang="en-US" sz="3000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Targets: Exercises, Equipment</a:t>
            </a:r>
          </a:p>
          <a:p>
            <a:pPr algn="just">
              <a:lnSpc>
                <a:spcPts val="5100"/>
              </a:lnSpc>
            </a:pPr>
            <a:endParaRPr lang="en-US" sz="3000" b="1">
              <a:solidFill>
                <a:srgbClr val="EEF0EC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8599640" y="6909069"/>
            <a:ext cx="1702382" cy="1702382"/>
          </a:xfrm>
          <a:custGeom>
            <a:avLst/>
            <a:gdLst/>
            <a:ahLst/>
            <a:cxnLst/>
            <a:rect l="l" t="t" r="r" b="b"/>
            <a:pathLst>
              <a:path w="1702382" h="1702382">
                <a:moveTo>
                  <a:pt x="0" y="0"/>
                </a:moveTo>
                <a:lnTo>
                  <a:pt x="1702382" y="0"/>
                </a:lnTo>
                <a:lnTo>
                  <a:pt x="1702382" y="1702382"/>
                </a:lnTo>
                <a:lnTo>
                  <a:pt x="0" y="17023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630591" y="2298609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180652" y="3106117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428625" y="-813157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67776" y="2812628"/>
            <a:ext cx="3627024" cy="3748850"/>
            <a:chOff x="0" y="0"/>
            <a:chExt cx="4836033" cy="499846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36033" cy="4998466"/>
            </a:xfrm>
            <a:custGeom>
              <a:avLst/>
              <a:gdLst/>
              <a:ahLst/>
              <a:cxnLst/>
              <a:rect l="l" t="t" r="r" b="b"/>
              <a:pathLst>
                <a:path w="4836033" h="4998466">
                  <a:moveTo>
                    <a:pt x="4836033" y="4174236"/>
                  </a:moveTo>
                  <a:cubicBezTo>
                    <a:pt x="4836033" y="4629912"/>
                    <a:pt x="4466590" y="4998339"/>
                    <a:pt x="4011930" y="4998339"/>
                  </a:cubicBezTo>
                  <a:lnTo>
                    <a:pt x="824230" y="4998339"/>
                  </a:lnTo>
                  <a:cubicBezTo>
                    <a:pt x="368554" y="4998466"/>
                    <a:pt x="0" y="4628896"/>
                    <a:pt x="0" y="4174236"/>
                  </a:cubicBezTo>
                  <a:lnTo>
                    <a:pt x="0" y="824103"/>
                  </a:lnTo>
                  <a:cubicBezTo>
                    <a:pt x="0" y="368554"/>
                    <a:pt x="369443" y="0"/>
                    <a:pt x="824103" y="0"/>
                  </a:cubicBezTo>
                  <a:lnTo>
                    <a:pt x="4011803" y="0"/>
                  </a:lnTo>
                  <a:cubicBezTo>
                    <a:pt x="4467479" y="0"/>
                    <a:pt x="4835906" y="369443"/>
                    <a:pt x="4835906" y="824103"/>
                  </a:cubicBezTo>
                  <a:lnTo>
                    <a:pt x="4835906" y="4174236"/>
                  </a:lnTo>
                  <a:close/>
                </a:path>
              </a:pathLst>
            </a:custGeom>
            <a:blipFill>
              <a:blip r:embed="rId4"/>
              <a:stretch>
                <a:fillRect l="-27519" r="-27519" b="-2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623943" y="2768795"/>
            <a:ext cx="3714653" cy="3836493"/>
          </a:xfrm>
          <a:custGeom>
            <a:avLst/>
            <a:gdLst/>
            <a:ahLst/>
            <a:cxnLst/>
            <a:rect l="l" t="t" r="r" b="b"/>
            <a:pathLst>
              <a:path w="3714653" h="3836493">
                <a:moveTo>
                  <a:pt x="0" y="0"/>
                </a:moveTo>
                <a:lnTo>
                  <a:pt x="3714653" y="0"/>
                </a:lnTo>
                <a:lnTo>
                  <a:pt x="3714653" y="3836493"/>
                </a:lnTo>
                <a:lnTo>
                  <a:pt x="0" y="38364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5" b="-2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25634" y="2030263"/>
            <a:ext cx="8557102" cy="870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59"/>
              </a:lnSpc>
            </a:pPr>
            <a:r>
              <a:rPr lang="en-US" sz="6035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🛠️Data Preprocessing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3213360" y="4201897"/>
            <a:ext cx="3627024" cy="3748850"/>
            <a:chOff x="0" y="0"/>
            <a:chExt cx="4836033" cy="499846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836033" cy="4998466"/>
            </a:xfrm>
            <a:custGeom>
              <a:avLst/>
              <a:gdLst/>
              <a:ahLst/>
              <a:cxnLst/>
              <a:rect l="l" t="t" r="r" b="b"/>
              <a:pathLst>
                <a:path w="4836033" h="4998466">
                  <a:moveTo>
                    <a:pt x="4836033" y="4174236"/>
                  </a:moveTo>
                  <a:cubicBezTo>
                    <a:pt x="4836033" y="4629912"/>
                    <a:pt x="4466590" y="4998339"/>
                    <a:pt x="4011930" y="4998339"/>
                  </a:cubicBezTo>
                  <a:lnTo>
                    <a:pt x="824230" y="4998339"/>
                  </a:lnTo>
                  <a:cubicBezTo>
                    <a:pt x="368554" y="4998466"/>
                    <a:pt x="0" y="4628896"/>
                    <a:pt x="0" y="4174236"/>
                  </a:cubicBezTo>
                  <a:lnTo>
                    <a:pt x="0" y="824103"/>
                  </a:lnTo>
                  <a:cubicBezTo>
                    <a:pt x="0" y="368554"/>
                    <a:pt x="369443" y="0"/>
                    <a:pt x="824103" y="0"/>
                  </a:cubicBezTo>
                  <a:lnTo>
                    <a:pt x="4011803" y="0"/>
                  </a:lnTo>
                  <a:cubicBezTo>
                    <a:pt x="4467479" y="0"/>
                    <a:pt x="4835906" y="369443"/>
                    <a:pt x="4835906" y="824103"/>
                  </a:cubicBezTo>
                  <a:lnTo>
                    <a:pt x="4835906" y="4174236"/>
                  </a:lnTo>
                  <a:close/>
                </a:path>
              </a:pathLst>
            </a:custGeom>
            <a:blipFill>
              <a:blip r:embed="rId7"/>
              <a:stretch>
                <a:fillRect l="-41762" r="-41762" b="-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3169527" y="4158064"/>
            <a:ext cx="3714653" cy="3836493"/>
          </a:xfrm>
          <a:custGeom>
            <a:avLst/>
            <a:gdLst/>
            <a:ahLst/>
            <a:cxnLst/>
            <a:rect l="l" t="t" r="r" b="b"/>
            <a:pathLst>
              <a:path w="3714653" h="3836493">
                <a:moveTo>
                  <a:pt x="0" y="0"/>
                </a:moveTo>
                <a:lnTo>
                  <a:pt x="3714653" y="0"/>
                </a:lnTo>
                <a:lnTo>
                  <a:pt x="3714653" y="3836493"/>
                </a:lnTo>
                <a:lnTo>
                  <a:pt x="0" y="38364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5" b="-25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525634" y="2924532"/>
            <a:ext cx="8113512" cy="6575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8"/>
              </a:lnSpc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Key preprocessing steps:</a:t>
            </a:r>
          </a:p>
          <a:p>
            <a:pPr marL="604304" lvl="1" indent="-302152" algn="just">
              <a:lnSpc>
                <a:spcPts val="4758"/>
              </a:lnSpc>
              <a:buFont typeface="Arial"/>
              <a:buChar char="•"/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Label Encoding: Fitness Goal, Type, Level</a:t>
            </a:r>
          </a:p>
          <a:p>
            <a:pPr marL="604304" lvl="1" indent="-302152" algn="just">
              <a:lnSpc>
                <a:spcPts val="4758"/>
              </a:lnSpc>
              <a:buFont typeface="Arial"/>
              <a:buChar char="•"/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Binary Mapping: Sex, Hypertension, Diabetes</a:t>
            </a:r>
          </a:p>
          <a:p>
            <a:pPr marL="604304" lvl="1" indent="-302152" algn="just">
              <a:lnSpc>
                <a:spcPts val="4759"/>
              </a:lnSpc>
              <a:buFont typeface="Arial"/>
              <a:buChar char="•"/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Text Cleaning: Exercises and Equipment (replaced “and”, “or”, standardized formats)</a:t>
            </a:r>
          </a:p>
          <a:p>
            <a:pPr marL="604304" lvl="1" indent="-302152" algn="just">
              <a:lnSpc>
                <a:spcPts val="4758"/>
              </a:lnSpc>
              <a:buFont typeface="Arial"/>
              <a:buChar char="•"/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Scaling: Age, Height, Weight using MinMaxScaler</a:t>
            </a:r>
          </a:p>
          <a:p>
            <a:pPr marL="604304" lvl="1" indent="-302152" algn="just">
              <a:lnSpc>
                <a:spcPts val="4759"/>
              </a:lnSpc>
              <a:buFont typeface="Arial"/>
              <a:buChar char="•"/>
            </a:pPr>
            <a:r>
              <a:rPr lang="en-US" sz="2799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Multi-label to single ID mapping for unique combinations</a:t>
            </a:r>
          </a:p>
          <a:p>
            <a:pPr marL="764338" lvl="3" indent="-191085" algn="just">
              <a:lnSpc>
                <a:spcPts val="4759"/>
              </a:lnSpc>
            </a:pPr>
            <a:endParaRPr lang="en-US" sz="2799" b="1">
              <a:solidFill>
                <a:srgbClr val="EEF0EC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5338596" y="8098085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6153241" y="2271415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23943" y="7429667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428625" y="-813157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518769" y="2410514"/>
            <a:ext cx="6769227" cy="5246370"/>
            <a:chOff x="0" y="0"/>
            <a:chExt cx="9025636" cy="69951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025636" cy="6995160"/>
            </a:xfrm>
            <a:custGeom>
              <a:avLst/>
              <a:gdLst/>
              <a:ahLst/>
              <a:cxnLst/>
              <a:rect l="l" t="t" r="r" b="b"/>
              <a:pathLst>
                <a:path w="9025636" h="6995160">
                  <a:moveTo>
                    <a:pt x="0" y="5829300"/>
                  </a:moveTo>
                  <a:lnTo>
                    <a:pt x="0" y="1165860"/>
                  </a:lnTo>
                  <a:cubicBezTo>
                    <a:pt x="0" y="522351"/>
                    <a:pt x="404368" y="0"/>
                    <a:pt x="902589" y="0"/>
                  </a:cubicBezTo>
                  <a:lnTo>
                    <a:pt x="8123047" y="0"/>
                  </a:lnTo>
                  <a:cubicBezTo>
                    <a:pt x="8621268" y="0"/>
                    <a:pt x="9025636" y="522351"/>
                    <a:pt x="9025636" y="1165860"/>
                  </a:cubicBezTo>
                  <a:lnTo>
                    <a:pt x="9025636" y="5829300"/>
                  </a:lnTo>
                  <a:cubicBezTo>
                    <a:pt x="9025636" y="6472809"/>
                    <a:pt x="8621268" y="6995160"/>
                    <a:pt x="8123047" y="6995160"/>
                  </a:cubicBezTo>
                  <a:lnTo>
                    <a:pt x="902589" y="6995160"/>
                  </a:lnTo>
                  <a:cubicBezTo>
                    <a:pt x="404368" y="6995160"/>
                    <a:pt x="0" y="6472809"/>
                    <a:pt x="0" y="5829300"/>
                  </a:cubicBezTo>
                  <a:close/>
                </a:path>
              </a:pathLst>
            </a:custGeom>
            <a:blipFill>
              <a:blip r:embed="rId4"/>
              <a:stretch>
                <a:fillRect l="-10895" r="-1089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2018628" y="8054454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3733001"/>
            <a:ext cx="770038" cy="770038"/>
          </a:xfrm>
          <a:custGeom>
            <a:avLst/>
            <a:gdLst/>
            <a:ahLst/>
            <a:cxnLst/>
            <a:rect l="l" t="t" r="r" b="b"/>
            <a:pathLst>
              <a:path w="770038" h="770038">
                <a:moveTo>
                  <a:pt x="0" y="0"/>
                </a:moveTo>
                <a:lnTo>
                  <a:pt x="770038" y="0"/>
                </a:lnTo>
                <a:lnTo>
                  <a:pt x="770038" y="770038"/>
                </a:lnTo>
                <a:lnTo>
                  <a:pt x="0" y="7700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978411" y="1870156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0038" y="2168910"/>
            <a:ext cx="9426503" cy="111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78"/>
              </a:lnSpc>
            </a:pPr>
            <a:r>
              <a:rPr lang="en-US" sz="7548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📊 Model Training</a:t>
            </a:r>
          </a:p>
        </p:txBody>
      </p:sp>
      <p:sp>
        <p:nvSpPr>
          <p:cNvPr id="11" name="Freeform 11"/>
          <p:cNvSpPr/>
          <p:nvPr/>
        </p:nvSpPr>
        <p:spPr>
          <a:xfrm>
            <a:off x="-428625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37" b="-37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70038" y="3556668"/>
            <a:ext cx="10208373" cy="4499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9"/>
              </a:lnSpc>
            </a:pPr>
            <a:endParaRPr/>
          </a:p>
          <a:p>
            <a:pPr marL="794942" lvl="1" indent="-397471" algn="l">
              <a:lnSpc>
                <a:spcPts val="3939"/>
              </a:lnSpc>
              <a:buFont typeface="Arial"/>
              <a:buChar char="•"/>
            </a:pPr>
            <a:r>
              <a:rPr lang="en-US" sz="3681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Model Used: </a:t>
            </a:r>
            <a:r>
              <a:rPr lang="en-US" sz="368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MultiOutput Random Forest Classifier</a:t>
            </a:r>
          </a:p>
          <a:p>
            <a:pPr marL="794942" lvl="1" indent="-397471" algn="l">
              <a:lnSpc>
                <a:spcPts val="3939"/>
              </a:lnSpc>
              <a:buFont typeface="Arial"/>
              <a:buChar char="•"/>
            </a:pPr>
            <a:r>
              <a:rPr lang="en-US" sz="3681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Why MultiOutput?</a:t>
            </a:r>
            <a:r>
              <a:rPr lang="en-US" sz="368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Because we predict both Exercises and Equipment together</a:t>
            </a:r>
          </a:p>
          <a:p>
            <a:pPr marL="794942" lvl="1" indent="-397471" algn="l">
              <a:lnSpc>
                <a:spcPts val="3939"/>
              </a:lnSpc>
              <a:buFont typeface="Arial"/>
              <a:buChar char="•"/>
            </a:pPr>
            <a:r>
              <a:rPr lang="en-US" sz="368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Train-Test Split: 80-20</a:t>
            </a:r>
          </a:p>
          <a:p>
            <a:pPr marL="794942" lvl="1" indent="-397471" algn="l">
              <a:lnSpc>
                <a:spcPts val="3939"/>
              </a:lnSpc>
              <a:buFont typeface="Arial"/>
              <a:buChar char="•"/>
            </a:pPr>
            <a:r>
              <a:rPr lang="en-US" sz="368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Evaluation: Accuracy &amp; Classification Report for both outputs</a:t>
            </a:r>
          </a:p>
          <a:p>
            <a:pPr algn="l">
              <a:lnSpc>
                <a:spcPts val="3940"/>
              </a:lnSpc>
            </a:pPr>
            <a:endParaRPr lang="en-US" sz="3681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877818" y="2517110"/>
            <a:ext cx="3468433" cy="6354889"/>
            <a:chOff x="0" y="0"/>
            <a:chExt cx="4624578" cy="84731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24578" cy="8473186"/>
            </a:xfrm>
            <a:custGeom>
              <a:avLst/>
              <a:gdLst/>
              <a:ahLst/>
              <a:cxnLst/>
              <a:rect l="l" t="t" r="r" b="b"/>
              <a:pathLst>
                <a:path w="4624578" h="8473186">
                  <a:moveTo>
                    <a:pt x="2956306" y="8473186"/>
                  </a:moveTo>
                  <a:lnTo>
                    <a:pt x="0" y="8473186"/>
                  </a:lnTo>
                  <a:lnTo>
                    <a:pt x="0" y="1377188"/>
                  </a:lnTo>
                  <a:cubicBezTo>
                    <a:pt x="0" y="615696"/>
                    <a:pt x="745744" y="0"/>
                    <a:pt x="1668272" y="0"/>
                  </a:cubicBezTo>
                  <a:lnTo>
                    <a:pt x="4624578" y="0"/>
                  </a:lnTo>
                  <a:lnTo>
                    <a:pt x="4624578" y="7095998"/>
                  </a:lnTo>
                  <a:cubicBezTo>
                    <a:pt x="4624578" y="7857490"/>
                    <a:pt x="3878834" y="8473186"/>
                    <a:pt x="2956306" y="8473186"/>
                  </a:cubicBezTo>
                  <a:close/>
                </a:path>
              </a:pathLst>
            </a:custGeom>
            <a:blipFill>
              <a:blip r:embed="rId4"/>
              <a:stretch>
                <a:fillRect l="-10870" r="-10870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4966453" y="2397842"/>
            <a:ext cx="676253" cy="1041797"/>
          </a:xfrm>
          <a:custGeom>
            <a:avLst/>
            <a:gdLst/>
            <a:ahLst/>
            <a:cxnLst/>
            <a:rect l="l" t="t" r="r" b="b"/>
            <a:pathLst>
              <a:path w="676253" h="1041797">
                <a:moveTo>
                  <a:pt x="0" y="0"/>
                </a:moveTo>
                <a:lnTo>
                  <a:pt x="676253" y="0"/>
                </a:lnTo>
                <a:lnTo>
                  <a:pt x="676253" y="1041797"/>
                </a:lnTo>
                <a:lnTo>
                  <a:pt x="0" y="10417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84" b="-284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966453" y="4427471"/>
            <a:ext cx="676253" cy="1041797"/>
          </a:xfrm>
          <a:custGeom>
            <a:avLst/>
            <a:gdLst/>
            <a:ahLst/>
            <a:cxnLst/>
            <a:rect l="l" t="t" r="r" b="b"/>
            <a:pathLst>
              <a:path w="676253" h="1041797">
                <a:moveTo>
                  <a:pt x="0" y="0"/>
                </a:moveTo>
                <a:lnTo>
                  <a:pt x="676253" y="0"/>
                </a:lnTo>
                <a:lnTo>
                  <a:pt x="676253" y="1041797"/>
                </a:lnTo>
                <a:lnTo>
                  <a:pt x="0" y="10417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84" b="-284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966453" y="6449725"/>
            <a:ext cx="676253" cy="1041797"/>
          </a:xfrm>
          <a:custGeom>
            <a:avLst/>
            <a:gdLst/>
            <a:ahLst/>
            <a:cxnLst/>
            <a:rect l="l" t="t" r="r" b="b"/>
            <a:pathLst>
              <a:path w="676253" h="1041797">
                <a:moveTo>
                  <a:pt x="0" y="0"/>
                </a:moveTo>
                <a:lnTo>
                  <a:pt x="676253" y="0"/>
                </a:lnTo>
                <a:lnTo>
                  <a:pt x="676253" y="1041797"/>
                </a:lnTo>
                <a:lnTo>
                  <a:pt x="0" y="10417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84" b="-284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995901" y="8885590"/>
            <a:ext cx="1401410" cy="1401410"/>
          </a:xfrm>
          <a:custGeom>
            <a:avLst/>
            <a:gdLst/>
            <a:ahLst/>
            <a:cxnLst/>
            <a:rect l="l" t="t" r="r" b="b"/>
            <a:pathLst>
              <a:path w="1401410" h="1401410">
                <a:moveTo>
                  <a:pt x="0" y="0"/>
                </a:moveTo>
                <a:lnTo>
                  <a:pt x="1401410" y="0"/>
                </a:lnTo>
                <a:lnTo>
                  <a:pt x="1401410" y="1401410"/>
                </a:lnTo>
                <a:lnTo>
                  <a:pt x="0" y="14014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385007" y="2178480"/>
            <a:ext cx="638700" cy="638700"/>
          </a:xfrm>
          <a:custGeom>
            <a:avLst/>
            <a:gdLst/>
            <a:ahLst/>
            <a:cxnLst/>
            <a:rect l="l" t="t" r="r" b="b"/>
            <a:pathLst>
              <a:path w="638700" h="638700">
                <a:moveTo>
                  <a:pt x="0" y="0"/>
                </a:moveTo>
                <a:lnTo>
                  <a:pt x="638700" y="0"/>
                </a:lnTo>
                <a:lnTo>
                  <a:pt x="638700" y="638700"/>
                </a:lnTo>
                <a:lnTo>
                  <a:pt x="0" y="6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49893" y="1908301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173208" y="4998419"/>
            <a:ext cx="262742" cy="264183"/>
          </a:xfrm>
          <a:custGeom>
            <a:avLst/>
            <a:gdLst/>
            <a:ahLst/>
            <a:cxnLst/>
            <a:rect l="l" t="t" r="r" b="b"/>
            <a:pathLst>
              <a:path w="262742" h="264183">
                <a:moveTo>
                  <a:pt x="0" y="0"/>
                </a:moveTo>
                <a:lnTo>
                  <a:pt x="262742" y="0"/>
                </a:lnTo>
                <a:lnTo>
                  <a:pt x="262742" y="264183"/>
                </a:lnTo>
                <a:lnTo>
                  <a:pt x="0" y="2641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274" r="-27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158317" y="2958618"/>
            <a:ext cx="292524" cy="292524"/>
          </a:xfrm>
          <a:custGeom>
            <a:avLst/>
            <a:gdLst/>
            <a:ahLst/>
            <a:cxnLst/>
            <a:rect l="l" t="t" r="r" b="b"/>
            <a:pathLst>
              <a:path w="292524" h="292524">
                <a:moveTo>
                  <a:pt x="0" y="0"/>
                </a:moveTo>
                <a:lnTo>
                  <a:pt x="292524" y="0"/>
                </a:lnTo>
                <a:lnTo>
                  <a:pt x="292524" y="292524"/>
                </a:lnTo>
                <a:lnTo>
                  <a:pt x="0" y="2925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5170782" y="7026155"/>
            <a:ext cx="267594" cy="263215"/>
          </a:xfrm>
          <a:custGeom>
            <a:avLst/>
            <a:gdLst/>
            <a:ahLst/>
            <a:cxnLst/>
            <a:rect l="l" t="t" r="r" b="b"/>
            <a:pathLst>
              <a:path w="267594" h="263215">
                <a:moveTo>
                  <a:pt x="0" y="0"/>
                </a:moveTo>
                <a:lnTo>
                  <a:pt x="267594" y="0"/>
                </a:lnTo>
                <a:lnTo>
                  <a:pt x="267594" y="263215"/>
                </a:lnTo>
                <a:lnTo>
                  <a:pt x="0" y="26321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-938" r="-938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07172" y="2365130"/>
            <a:ext cx="7951955" cy="7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48"/>
              </a:lnSpc>
            </a:pPr>
            <a:r>
              <a:rPr lang="en-US" sz="4999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🧠 Model Performance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642706" y="8526948"/>
            <a:ext cx="3648235" cy="762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6"/>
              </a:lnSpc>
            </a:pPr>
            <a:r>
              <a:rPr lang="en-US" sz="2422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17" name="Freeform 17"/>
          <p:cNvSpPr/>
          <p:nvPr/>
        </p:nvSpPr>
        <p:spPr>
          <a:xfrm>
            <a:off x="-428625" y="-857248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t="-37" b="-37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529359" y="3944989"/>
            <a:ext cx="8472159" cy="4751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67"/>
              </a:lnSpc>
            </a:pPr>
            <a:r>
              <a:rPr lang="en-US" sz="3521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Sample Results (Accuracy may vary):</a:t>
            </a:r>
          </a:p>
          <a:p>
            <a:pPr algn="l">
              <a:lnSpc>
                <a:spcPts val="3767"/>
              </a:lnSpc>
            </a:pPr>
            <a:r>
              <a:rPr lang="en-US" sz="3521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Exercises Prediction:</a:t>
            </a:r>
          </a:p>
          <a:p>
            <a:pPr marL="760243" lvl="1" indent="-380121" algn="l">
              <a:lnSpc>
                <a:spcPts val="3767"/>
              </a:lnSpc>
              <a:buFont typeface="Arial"/>
              <a:buChar char="•"/>
            </a:pPr>
            <a:r>
              <a:rPr lang="en-US" sz="352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Accuracy: 99.62%</a:t>
            </a:r>
          </a:p>
          <a:p>
            <a:pPr marL="760243" lvl="1" indent="-380121" algn="l">
              <a:lnSpc>
                <a:spcPts val="3767"/>
              </a:lnSpc>
              <a:buFont typeface="Arial"/>
              <a:buChar char="•"/>
            </a:pPr>
            <a:r>
              <a:rPr lang="en-US" sz="352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[Sample classes: squats,yoga,deadlifts etc.]</a:t>
            </a:r>
          </a:p>
          <a:p>
            <a:pPr algn="l">
              <a:lnSpc>
                <a:spcPts val="3767"/>
              </a:lnSpc>
            </a:pPr>
            <a:r>
              <a:rPr lang="en-US" sz="3521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Equipment Prediction:</a:t>
            </a:r>
          </a:p>
          <a:p>
            <a:pPr marL="760243" lvl="1" indent="-380121" algn="l">
              <a:lnSpc>
                <a:spcPts val="3767"/>
              </a:lnSpc>
              <a:buFont typeface="Arial"/>
              <a:buChar char="•"/>
            </a:pPr>
            <a:r>
              <a:rPr lang="en-US" sz="352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Accuracy: 96.05%</a:t>
            </a:r>
          </a:p>
          <a:p>
            <a:pPr marL="760243" lvl="1" indent="-380121" algn="l">
              <a:lnSpc>
                <a:spcPts val="3767"/>
              </a:lnSpc>
              <a:buFont typeface="Arial"/>
              <a:buChar char="•"/>
            </a:pPr>
            <a:r>
              <a:rPr lang="en-US" sz="3521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[Sample: Dumbbells, Yoga Mat, Resistance Bands, etc.]</a:t>
            </a:r>
          </a:p>
          <a:p>
            <a:pPr algn="l">
              <a:lnSpc>
                <a:spcPts val="3390"/>
              </a:lnSpc>
            </a:pPr>
            <a:endParaRPr lang="en-US" sz="3521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01B5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15473" y="8356818"/>
            <a:ext cx="878976" cy="1143158"/>
          </a:xfrm>
          <a:custGeom>
            <a:avLst/>
            <a:gdLst/>
            <a:ahLst/>
            <a:cxnLst/>
            <a:rect l="l" t="t" r="r" b="b"/>
            <a:pathLst>
              <a:path w="878976" h="1143158">
                <a:moveTo>
                  <a:pt x="0" y="0"/>
                </a:moveTo>
                <a:lnTo>
                  <a:pt x="878976" y="0"/>
                </a:lnTo>
                <a:lnTo>
                  <a:pt x="878976" y="1143158"/>
                </a:lnTo>
                <a:lnTo>
                  <a:pt x="0" y="114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19" b="-19"/>
            </a:stretch>
          </a:blipFill>
        </p:spPr>
      </p:sp>
      <p:grpSp>
        <p:nvGrpSpPr>
          <p:cNvPr id="3" name="Group 3"/>
          <p:cNvGrpSpPr/>
          <p:nvPr/>
        </p:nvGrpSpPr>
        <p:grpSpPr>
          <a:xfrm rot="3463241">
            <a:off x="1218359" y="1977036"/>
            <a:ext cx="3970782" cy="8229600"/>
            <a:chOff x="0" y="0"/>
            <a:chExt cx="5294376" cy="1097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294376" cy="10972800"/>
            </a:xfrm>
            <a:custGeom>
              <a:avLst/>
              <a:gdLst/>
              <a:ahLst/>
              <a:cxnLst/>
              <a:rect l="l" t="t" r="r" b="b"/>
              <a:pathLst>
                <a:path w="5294376" h="10972800">
                  <a:moveTo>
                    <a:pt x="0" y="0"/>
                  </a:moveTo>
                  <a:lnTo>
                    <a:pt x="5294376" y="0"/>
                  </a:lnTo>
                  <a:lnTo>
                    <a:pt x="529437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39" b="-39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469330" y="7253746"/>
            <a:ext cx="2714149" cy="2714149"/>
            <a:chOff x="0" y="0"/>
            <a:chExt cx="3618865" cy="36188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18865" cy="3618865"/>
            </a:xfrm>
            <a:custGeom>
              <a:avLst/>
              <a:gdLst/>
              <a:ahLst/>
              <a:cxnLst/>
              <a:rect l="l" t="t" r="r" b="b"/>
              <a:pathLst>
                <a:path w="3618865" h="3618865">
                  <a:moveTo>
                    <a:pt x="2895092" y="3618865"/>
                  </a:moveTo>
                  <a:lnTo>
                    <a:pt x="723773" y="3618865"/>
                  </a:lnTo>
                  <a:cubicBezTo>
                    <a:pt x="324231" y="3618865"/>
                    <a:pt x="0" y="3294634"/>
                    <a:pt x="0" y="2895092"/>
                  </a:cubicBezTo>
                  <a:lnTo>
                    <a:pt x="0" y="723773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3"/>
                  </a:cubicBezTo>
                  <a:lnTo>
                    <a:pt x="3618865" y="2895092"/>
                  </a:lnTo>
                  <a:cubicBezTo>
                    <a:pt x="3618865" y="3294634"/>
                    <a:pt x="3294634" y="3618865"/>
                    <a:pt x="2895092" y="3618865"/>
                  </a:cubicBezTo>
                  <a:close/>
                </a:path>
              </a:pathLst>
            </a:custGeom>
            <a:blipFill>
              <a:blip r:embed="rId5"/>
              <a:stretch>
                <a:fillRect t="-24820" b="-24820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5255162" y="8572214"/>
            <a:ext cx="1271165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81949" y="8572215"/>
            <a:ext cx="346022" cy="64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EEF0EC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34338" y="2057652"/>
            <a:ext cx="8115300" cy="14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48"/>
              </a:lnSpc>
            </a:pPr>
            <a:r>
              <a:rPr lang="en-US" sz="4999" b="1">
                <a:solidFill>
                  <a:srgbClr val="EEF0EC"/>
                </a:solidFill>
                <a:latin typeface="Poppins Bold"/>
                <a:ea typeface="Poppins Bold"/>
                <a:cs typeface="Poppins Bold"/>
                <a:sym typeface="Poppins Bold"/>
              </a:rPr>
              <a:t>🖥️Streamlit Web App (GUI)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469330" y="1679214"/>
            <a:ext cx="5216652" cy="6763988"/>
            <a:chOff x="0" y="0"/>
            <a:chExt cx="6955536" cy="90186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55536" cy="9018651"/>
            </a:xfrm>
            <a:custGeom>
              <a:avLst/>
              <a:gdLst/>
              <a:ahLst/>
              <a:cxnLst/>
              <a:rect l="l" t="t" r="r" b="b"/>
              <a:pathLst>
                <a:path w="6955536" h="9018651">
                  <a:moveTo>
                    <a:pt x="0" y="0"/>
                  </a:moveTo>
                  <a:lnTo>
                    <a:pt x="6955536" y="0"/>
                  </a:lnTo>
                  <a:lnTo>
                    <a:pt x="6955536" y="9018651"/>
                  </a:lnTo>
                  <a:lnTo>
                    <a:pt x="0" y="9018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2" b="-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7742919" y="7253746"/>
            <a:ext cx="2714149" cy="2714145"/>
            <a:chOff x="0" y="0"/>
            <a:chExt cx="3618865" cy="361886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18865" cy="3618861"/>
            </a:xfrm>
            <a:custGeom>
              <a:avLst/>
              <a:gdLst/>
              <a:ahLst/>
              <a:cxnLst/>
              <a:rect l="l" t="t" r="r" b="b"/>
              <a:pathLst>
                <a:path w="3618865" h="3618861">
                  <a:moveTo>
                    <a:pt x="2895092" y="3618861"/>
                  </a:moveTo>
                  <a:lnTo>
                    <a:pt x="723773" y="3618861"/>
                  </a:lnTo>
                  <a:cubicBezTo>
                    <a:pt x="324231" y="3618861"/>
                    <a:pt x="0" y="3294630"/>
                    <a:pt x="0" y="2895089"/>
                  </a:cubicBezTo>
                  <a:lnTo>
                    <a:pt x="0" y="723772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2"/>
                  </a:cubicBezTo>
                  <a:lnTo>
                    <a:pt x="3618865" y="2895089"/>
                  </a:lnTo>
                  <a:cubicBezTo>
                    <a:pt x="3618865" y="3294630"/>
                    <a:pt x="3294634" y="3618861"/>
                    <a:pt x="2895092" y="3618861"/>
                  </a:cubicBezTo>
                  <a:close/>
                </a:path>
              </a:pathLst>
            </a:custGeom>
            <a:blipFill>
              <a:blip r:embed="rId7"/>
              <a:stretch>
                <a:fillRect l="-16709" r="-16709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1019043" y="7253743"/>
            <a:ext cx="2714149" cy="2714149"/>
            <a:chOff x="0" y="0"/>
            <a:chExt cx="3618865" cy="36188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618865" cy="3618865"/>
            </a:xfrm>
            <a:custGeom>
              <a:avLst/>
              <a:gdLst/>
              <a:ahLst/>
              <a:cxnLst/>
              <a:rect l="l" t="t" r="r" b="b"/>
              <a:pathLst>
                <a:path w="3618865" h="3618865">
                  <a:moveTo>
                    <a:pt x="2895092" y="3618865"/>
                  </a:moveTo>
                  <a:lnTo>
                    <a:pt x="723773" y="3618865"/>
                  </a:lnTo>
                  <a:cubicBezTo>
                    <a:pt x="324231" y="3618865"/>
                    <a:pt x="0" y="3294634"/>
                    <a:pt x="0" y="2895092"/>
                  </a:cubicBezTo>
                  <a:lnTo>
                    <a:pt x="0" y="723773"/>
                  </a:lnTo>
                  <a:cubicBezTo>
                    <a:pt x="0" y="324231"/>
                    <a:pt x="324231" y="0"/>
                    <a:pt x="723773" y="0"/>
                  </a:cubicBezTo>
                  <a:lnTo>
                    <a:pt x="2895092" y="0"/>
                  </a:lnTo>
                  <a:cubicBezTo>
                    <a:pt x="3294634" y="0"/>
                    <a:pt x="3618865" y="324231"/>
                    <a:pt x="3618865" y="723773"/>
                  </a:cubicBezTo>
                  <a:lnTo>
                    <a:pt x="3618865" y="2895092"/>
                  </a:lnTo>
                  <a:cubicBezTo>
                    <a:pt x="3618865" y="3294634"/>
                    <a:pt x="3294634" y="3618865"/>
                    <a:pt x="2895092" y="3618865"/>
                  </a:cubicBezTo>
                  <a:close/>
                </a:path>
              </a:pathLst>
            </a:custGeom>
            <a:blipFill>
              <a:blip r:embed="rId8"/>
              <a:stretch>
                <a:fillRect l="-16709" r="-16709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8914571" y="3359376"/>
            <a:ext cx="12681181" cy="616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1"/>
              </a:lnSpc>
            </a:pP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User Input Fields:</a:t>
            </a:r>
          </a:p>
          <a:p>
            <a:pPr marL="477687" lvl="1" indent="-238843" algn="just">
              <a:lnSpc>
                <a:spcPts val="3761"/>
              </a:lnSpc>
              <a:buFont typeface="Arial"/>
              <a:buChar char="•"/>
            </a:pP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Gender, Age, Height, Weight</a:t>
            </a:r>
          </a:p>
          <a:p>
            <a:pPr marL="477687" lvl="1" indent="-238843" algn="just">
              <a:lnSpc>
                <a:spcPts val="3761"/>
              </a:lnSpc>
              <a:buFont typeface="Arial"/>
              <a:buChar char="•"/>
            </a:pP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Hypertension, Diabetes</a:t>
            </a:r>
          </a:p>
          <a:p>
            <a:pPr marL="477687" lvl="1" indent="-238843" algn="just">
              <a:lnSpc>
                <a:spcPts val="3761"/>
              </a:lnSpc>
              <a:buFont typeface="Arial"/>
              <a:buChar char="•"/>
            </a:pP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Fitness Goal &amp; Fitness Type</a:t>
            </a:r>
          </a:p>
          <a:p>
            <a:pPr algn="just">
              <a:lnSpc>
                <a:spcPts val="3761"/>
              </a:lnSpc>
            </a:pP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Output:</a:t>
            </a:r>
          </a:p>
          <a:p>
            <a:pPr marL="477687" lvl="1" indent="-238843" algn="just">
              <a:lnSpc>
                <a:spcPts val="3761"/>
              </a:lnSpc>
              <a:buFont typeface="Arial"/>
              <a:buChar char="•"/>
            </a:pP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Personalized </a:t>
            </a: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Exercise &amp; Equipment List</a:t>
            </a:r>
          </a:p>
          <a:p>
            <a:pPr marL="477687" lvl="1" indent="-238843" algn="just">
              <a:lnSpc>
                <a:spcPts val="3761"/>
              </a:lnSpc>
              <a:buFont typeface="Arial"/>
              <a:buChar char="•"/>
            </a:pP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BMI Calculation</a:t>
            </a: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&amp; </a:t>
            </a: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Health Category Advice</a:t>
            </a:r>
          </a:p>
          <a:p>
            <a:pPr algn="just">
              <a:lnSpc>
                <a:spcPts val="3761"/>
              </a:lnSpc>
            </a:pP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📌 </a:t>
            </a:r>
            <a:r>
              <a:rPr lang="en-US" sz="2212" b="1">
                <a:solidFill>
                  <a:srgbClr val="EEF0EC"/>
                </a:solidFill>
                <a:latin typeface="Arimo Bold"/>
                <a:ea typeface="Arimo Bold"/>
                <a:cs typeface="Arimo Bold"/>
                <a:sym typeface="Arimo Bold"/>
              </a:rPr>
              <a:t>Bonus:</a:t>
            </a:r>
            <a:r>
              <a:rPr lang="en-US" sz="2212">
                <a:solidFill>
                  <a:srgbClr val="EEF0EC"/>
                </a:solidFill>
                <a:latin typeface="Arimo"/>
                <a:ea typeface="Arimo"/>
                <a:cs typeface="Arimo"/>
                <a:sym typeface="Arimo"/>
              </a:rPr>
              <a:t> Visual recommendations &amp; warnings based on BMI</a:t>
            </a:r>
          </a:p>
          <a:p>
            <a:pPr algn="just">
              <a:lnSpc>
                <a:spcPts val="3761"/>
              </a:lnSpc>
            </a:pPr>
            <a:endParaRPr lang="en-US" sz="2212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  <a:p>
            <a:pPr marL="945020" lvl="4" indent="-189004" algn="just">
              <a:lnSpc>
                <a:spcPts val="3761"/>
              </a:lnSpc>
            </a:pPr>
            <a:endParaRPr lang="en-US" sz="2212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  <a:p>
            <a:pPr marL="945020" lvl="4" indent="-189004" algn="just">
              <a:lnSpc>
                <a:spcPts val="3761"/>
              </a:lnSpc>
            </a:pPr>
            <a:endParaRPr lang="en-US" sz="2212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  <a:p>
            <a:pPr marL="945020" lvl="4" indent="-189004" algn="just">
              <a:lnSpc>
                <a:spcPts val="3761"/>
              </a:lnSpc>
            </a:pPr>
            <a:endParaRPr lang="en-US" sz="2212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  <a:p>
            <a:pPr marL="945020" lvl="4" indent="-189004" algn="just">
              <a:lnSpc>
                <a:spcPts val="3761"/>
              </a:lnSpc>
            </a:pPr>
            <a:endParaRPr lang="en-US" sz="2212">
              <a:solidFill>
                <a:srgbClr val="EEF0EC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-773315" y="3219728"/>
            <a:ext cx="2232546" cy="2232546"/>
          </a:xfrm>
          <a:custGeom>
            <a:avLst/>
            <a:gdLst/>
            <a:ahLst/>
            <a:cxnLst/>
            <a:rect l="l" t="t" r="r" b="b"/>
            <a:pathLst>
              <a:path w="2232546" h="2232546">
                <a:moveTo>
                  <a:pt x="0" y="0"/>
                </a:moveTo>
                <a:lnTo>
                  <a:pt x="2232546" y="0"/>
                </a:lnTo>
                <a:lnTo>
                  <a:pt x="2232546" y="2232546"/>
                </a:lnTo>
                <a:lnTo>
                  <a:pt x="0" y="22325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59231" y="7767504"/>
            <a:ext cx="994760" cy="994760"/>
          </a:xfrm>
          <a:custGeom>
            <a:avLst/>
            <a:gdLst/>
            <a:ahLst/>
            <a:cxnLst/>
            <a:rect l="l" t="t" r="r" b="b"/>
            <a:pathLst>
              <a:path w="994760" h="994760">
                <a:moveTo>
                  <a:pt x="0" y="0"/>
                </a:moveTo>
                <a:lnTo>
                  <a:pt x="994760" y="0"/>
                </a:lnTo>
                <a:lnTo>
                  <a:pt x="994760" y="994760"/>
                </a:lnTo>
                <a:lnTo>
                  <a:pt x="0" y="9947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6330633" y="2215781"/>
            <a:ext cx="540358" cy="540358"/>
          </a:xfrm>
          <a:custGeom>
            <a:avLst/>
            <a:gdLst/>
            <a:ahLst/>
            <a:cxnLst/>
            <a:rect l="l" t="t" r="r" b="b"/>
            <a:pathLst>
              <a:path w="540358" h="540358">
                <a:moveTo>
                  <a:pt x="0" y="0"/>
                </a:moveTo>
                <a:lnTo>
                  <a:pt x="540358" y="0"/>
                </a:lnTo>
                <a:lnTo>
                  <a:pt x="540358" y="540358"/>
                </a:lnTo>
                <a:lnTo>
                  <a:pt x="0" y="54035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-428625" y="-824602"/>
            <a:ext cx="19145250" cy="3255090"/>
          </a:xfrm>
          <a:custGeom>
            <a:avLst/>
            <a:gdLst/>
            <a:ahLst/>
            <a:cxnLst/>
            <a:rect l="l" t="t" r="r" b="b"/>
            <a:pathLst>
              <a:path w="19145250" h="3255090">
                <a:moveTo>
                  <a:pt x="0" y="0"/>
                </a:moveTo>
                <a:lnTo>
                  <a:pt x="19145250" y="0"/>
                </a:lnTo>
                <a:lnTo>
                  <a:pt x="19145250" y="3255090"/>
                </a:lnTo>
                <a:lnTo>
                  <a:pt x="0" y="325509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t="-37" b="-3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507</Words>
  <Application>Microsoft Office PowerPoint</Application>
  <PresentationFormat>Custom</PresentationFormat>
  <Paragraphs>117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Arimo</vt:lpstr>
      <vt:lpstr>Poppins</vt:lpstr>
      <vt:lpstr>Arial</vt:lpstr>
      <vt:lpstr>Poppins Italics</vt:lpstr>
      <vt:lpstr>Arimo Bold</vt:lpstr>
      <vt:lpstr>Calibri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Farm Assistant.pptx</dc:title>
  <cp:lastModifiedBy>Sibgatul Hassen</cp:lastModifiedBy>
  <cp:revision>2</cp:revision>
  <dcterms:created xsi:type="dcterms:W3CDTF">2006-08-16T00:00:00Z</dcterms:created>
  <dcterms:modified xsi:type="dcterms:W3CDTF">2025-06-29T07:38:59Z</dcterms:modified>
  <dc:identifier>DAGn0Xd0Iqs</dc:identifier>
</cp:coreProperties>
</file>

<file path=docProps/thumbnail.jpeg>
</file>